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4" r:id="rId3"/>
    <p:sldMasterId id="2147483660" r:id="rId4"/>
  </p:sldMasterIdLst>
  <p:notesMasterIdLst>
    <p:notesMasterId r:id="rId35"/>
  </p:notesMasterIdLst>
  <p:handoutMasterIdLst>
    <p:handoutMasterId r:id="rId36"/>
  </p:handoutMasterIdLst>
  <p:sldIdLst>
    <p:sldId id="309" r:id="rId5"/>
    <p:sldId id="313" r:id="rId6"/>
    <p:sldId id="266" r:id="rId7"/>
    <p:sldId id="298" r:id="rId8"/>
    <p:sldId id="269" r:id="rId9"/>
    <p:sldId id="267" r:id="rId10"/>
    <p:sldId id="295" r:id="rId11"/>
    <p:sldId id="294" r:id="rId12"/>
    <p:sldId id="275" r:id="rId13"/>
    <p:sldId id="276" r:id="rId14"/>
    <p:sldId id="299" r:id="rId15"/>
    <p:sldId id="278" r:id="rId16"/>
    <p:sldId id="279" r:id="rId17"/>
    <p:sldId id="280" r:id="rId18"/>
    <p:sldId id="310" r:id="rId19"/>
    <p:sldId id="302" r:id="rId20"/>
    <p:sldId id="282" r:id="rId21"/>
    <p:sldId id="283" r:id="rId22"/>
    <p:sldId id="284" r:id="rId23"/>
    <p:sldId id="285" r:id="rId24"/>
    <p:sldId id="307" r:id="rId25"/>
    <p:sldId id="308" r:id="rId26"/>
    <p:sldId id="306" r:id="rId27"/>
    <p:sldId id="281" r:id="rId28"/>
    <p:sldId id="305" r:id="rId29"/>
    <p:sldId id="291" r:id="rId30"/>
    <p:sldId id="292" r:id="rId31"/>
    <p:sldId id="293" r:id="rId32"/>
    <p:sldId id="290" r:id="rId33"/>
    <p:sldId id="311" r:id="rId34"/>
  </p:sldIdLst>
  <p:sldSz cx="9144000" cy="6858000" type="screen4x3"/>
  <p:notesSz cx="6797675" cy="9926638"/>
  <p:defaultTextStyle>
    <a:defPPr>
      <a:defRPr lang="de-DE"/>
    </a:defPPr>
    <a:lvl1pPr algn="r" rtl="0" fontAlgn="base">
      <a:spcBef>
        <a:spcPct val="0"/>
      </a:spcBef>
      <a:spcAft>
        <a:spcPct val="0"/>
      </a:spcAft>
      <a:defRPr sz="800" kern="1200">
        <a:solidFill>
          <a:schemeClr val="bg2"/>
        </a:solidFill>
        <a:latin typeface="Arial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800" kern="1200">
        <a:solidFill>
          <a:schemeClr val="bg2"/>
        </a:solidFill>
        <a:latin typeface="Arial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800" kern="1200">
        <a:solidFill>
          <a:schemeClr val="bg2"/>
        </a:solidFill>
        <a:latin typeface="Arial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800" kern="1200">
        <a:solidFill>
          <a:schemeClr val="bg2"/>
        </a:solidFill>
        <a:latin typeface="Arial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800" kern="1200">
        <a:solidFill>
          <a:schemeClr val="bg2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800" kern="1200">
        <a:solidFill>
          <a:schemeClr val="bg2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800" kern="1200">
        <a:solidFill>
          <a:schemeClr val="bg2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800" kern="1200">
        <a:solidFill>
          <a:schemeClr val="bg2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800" kern="1200">
        <a:solidFill>
          <a:schemeClr val="bg2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44" autoAdjust="0"/>
    <p:restoredTop sz="94627" autoAdjust="0"/>
  </p:normalViewPr>
  <p:slideViewPr>
    <p:cSldViewPr>
      <p:cViewPr varScale="1">
        <p:scale>
          <a:sx n="120" d="100"/>
          <a:sy n="120" d="100"/>
        </p:scale>
        <p:origin x="1308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3126" y="90"/>
      </p:cViewPr>
      <p:guideLst>
        <p:guide orient="horz" pos="3126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47" cy="496572"/>
          </a:xfrm>
          <a:prstGeom prst="rect">
            <a:avLst/>
          </a:prstGeom>
        </p:spPr>
        <p:txBody>
          <a:bodyPr vert="horz" lIns="92089" tIns="46045" rIns="92089" bIns="46045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826" y="0"/>
            <a:ext cx="2946246" cy="496572"/>
          </a:xfrm>
          <a:prstGeom prst="rect">
            <a:avLst/>
          </a:prstGeom>
        </p:spPr>
        <p:txBody>
          <a:bodyPr vert="horz" lIns="92089" tIns="46045" rIns="92089" bIns="46045" rtlCol="0"/>
          <a:lstStyle>
            <a:lvl1pPr algn="r">
              <a:defRPr sz="1200"/>
            </a:lvl1pPr>
          </a:lstStyle>
          <a:p>
            <a:fld id="{19CC939B-619A-449A-80F9-0200D821BDB0}" type="datetimeFigureOut">
              <a:rPr lang="de-DE" smtClean="0"/>
              <a:pPr/>
              <a:t>16.10.2020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470"/>
            <a:ext cx="2946247" cy="496571"/>
          </a:xfrm>
          <a:prstGeom prst="rect">
            <a:avLst/>
          </a:prstGeom>
        </p:spPr>
        <p:txBody>
          <a:bodyPr vert="horz" lIns="92089" tIns="46045" rIns="92089" bIns="46045" rtlCol="0" anchor="b"/>
          <a:lstStyle>
            <a:lvl1pPr algn="l">
              <a:defRPr sz="1200"/>
            </a:lvl1pPr>
          </a:lstStyle>
          <a:p>
            <a:r>
              <a:rPr lang="de-DE" smtClean="0"/>
              <a:t>Verrechnungsstelle für Katholische Kirchengemeinden 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826" y="9428470"/>
            <a:ext cx="2946246" cy="496571"/>
          </a:xfrm>
          <a:prstGeom prst="rect">
            <a:avLst/>
          </a:prstGeom>
        </p:spPr>
        <p:txBody>
          <a:bodyPr vert="horz" lIns="92089" tIns="46045" rIns="92089" bIns="46045" rtlCol="0" anchor="b"/>
          <a:lstStyle>
            <a:lvl1pPr algn="r">
              <a:defRPr sz="1200"/>
            </a:lvl1pPr>
          </a:lstStyle>
          <a:p>
            <a:fld id="{C1B2C094-EAEE-4EB4-AD1F-5D33F49A934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5897415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247" cy="496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12" tIns="44106" rIns="88212" bIns="44106" numCol="1" anchor="t" anchorCtr="0" compatLnSpc="1">
            <a:prstTxWarp prst="textNoShape">
              <a:avLst/>
            </a:prstTxWarp>
          </a:bodyPr>
          <a:lstStyle>
            <a:lvl1pPr algn="l" defTabSz="882522" eaLnBrk="0" hangingPunct="0">
              <a:defRPr sz="1100"/>
            </a:lvl1pPr>
          </a:lstStyle>
          <a:p>
            <a:endParaRPr lang="de-DE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826" y="0"/>
            <a:ext cx="2946246" cy="496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12" tIns="44106" rIns="88212" bIns="44106" numCol="1" anchor="t" anchorCtr="0" compatLnSpc="1">
            <a:prstTxWarp prst="textNoShape">
              <a:avLst/>
            </a:prstTxWarp>
          </a:bodyPr>
          <a:lstStyle>
            <a:lvl1pPr defTabSz="882522" eaLnBrk="0" hangingPunct="0">
              <a:defRPr sz="1100"/>
            </a:lvl1pPr>
          </a:lstStyle>
          <a:p>
            <a:fld id="{8C97D6F4-F63A-4322-9C4D-475138478565}" type="datetimeFigureOut">
              <a:rPr lang="de-DE"/>
              <a:pPr/>
              <a:t>16.10.2020</a:t>
            </a:fld>
            <a:endParaRPr lang="de-DE"/>
          </a:p>
        </p:txBody>
      </p:sp>
      <p:sp>
        <p:nvSpPr>
          <p:cNvPr id="481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60937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288" y="4715034"/>
            <a:ext cx="5439101" cy="4465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12" tIns="44106" rIns="88212" bIns="441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066"/>
            <a:ext cx="2946247" cy="49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12" tIns="44106" rIns="88212" bIns="44106" numCol="1" anchor="b" anchorCtr="0" compatLnSpc="1">
            <a:prstTxWarp prst="textNoShape">
              <a:avLst/>
            </a:prstTxWarp>
          </a:bodyPr>
          <a:lstStyle>
            <a:lvl1pPr algn="l" defTabSz="882522" eaLnBrk="0" hangingPunct="0">
              <a:defRPr sz="1100"/>
            </a:lvl1pPr>
          </a:lstStyle>
          <a:p>
            <a:r>
              <a:rPr lang="de-DE" smtClean="0"/>
              <a:t>Verrechnungsstelle für Katholische Kirchengemeinden </a:t>
            </a:r>
            <a:endParaRPr lang="de-DE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826" y="9430066"/>
            <a:ext cx="2946246" cy="49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12" tIns="44106" rIns="88212" bIns="44106" numCol="1" anchor="b" anchorCtr="0" compatLnSpc="1">
            <a:prstTxWarp prst="textNoShape">
              <a:avLst/>
            </a:prstTxWarp>
          </a:bodyPr>
          <a:lstStyle>
            <a:lvl1pPr defTabSz="882522" eaLnBrk="0" hangingPunct="0">
              <a:defRPr sz="1100"/>
            </a:lvl1pPr>
          </a:lstStyle>
          <a:p>
            <a:fld id="{30F04B2B-5A8B-4315-A168-61618EBAA844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927610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6125"/>
            <a:ext cx="4960937" cy="3721100"/>
          </a:xfrm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smtClean="0"/>
              <a:t>Verrechnungsstelle für Katholische Kirchengemeinden </a:t>
            </a:r>
            <a:endParaRPr 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6125"/>
            <a:ext cx="4960937" cy="3721100"/>
          </a:xfrm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smtClean="0"/>
              <a:t>Verrechnungsstelle für Katholische Kirchengemeinden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2992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0937" cy="3721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spcBef>
                <a:spcPct val="50000"/>
              </a:spcBef>
              <a:tabLst>
                <a:tab pos="89531" algn="l"/>
              </a:tabLst>
            </a:pPr>
            <a:r>
              <a:rPr lang="de-DE" dirty="0" smtClean="0">
                <a:cs typeface="Times New Roman" pitchFamily="18" charset="0"/>
              </a:rPr>
              <a:t>Hinweise auf </a:t>
            </a:r>
          </a:p>
          <a:p>
            <a:pPr algn="just">
              <a:spcBef>
                <a:spcPct val="50000"/>
              </a:spcBef>
              <a:buFontTx/>
              <a:buChar char="-"/>
              <a:tabLst>
                <a:tab pos="89531" algn="l"/>
              </a:tabLst>
            </a:pPr>
            <a:r>
              <a:rPr lang="de-DE" dirty="0" smtClean="0">
                <a:cs typeface="Times New Roman" pitchFamily="18" charset="0"/>
              </a:rPr>
              <a:t> die Wahl des </a:t>
            </a:r>
            <a:r>
              <a:rPr lang="de-DE" dirty="0" err="1" smtClean="0">
                <a:cs typeface="Times New Roman" pitchFamily="18" charset="0"/>
              </a:rPr>
              <a:t>stv</a:t>
            </a:r>
            <a:r>
              <a:rPr lang="de-DE" dirty="0" smtClean="0">
                <a:cs typeface="Times New Roman" pitchFamily="18" charset="0"/>
              </a:rPr>
              <a:t>. Vorsitzenden des Stiftungsrates </a:t>
            </a:r>
          </a:p>
          <a:p>
            <a:pPr algn="just">
              <a:spcBef>
                <a:spcPct val="50000"/>
              </a:spcBef>
              <a:buFontTx/>
              <a:buChar char="-"/>
              <a:tabLst>
                <a:tab pos="89531" algn="l"/>
              </a:tabLst>
            </a:pPr>
            <a:r>
              <a:rPr lang="de-DE" dirty="0" smtClean="0">
                <a:cs typeface="Times New Roman" pitchFamily="18" charset="0"/>
              </a:rPr>
              <a:t> die Möglichkeit der Wahl von nicht dem PGR angehörenden Personen </a:t>
            </a:r>
          </a:p>
          <a:p>
            <a:pPr algn="just">
              <a:spcBef>
                <a:spcPct val="50000"/>
              </a:spcBef>
              <a:buFontTx/>
              <a:buChar char="-"/>
              <a:tabLst>
                <a:tab pos="89531" algn="l"/>
              </a:tabLst>
            </a:pPr>
            <a:r>
              <a:rPr lang="de-DE" dirty="0" smtClean="0">
                <a:cs typeface="Times New Roman" pitchFamily="18" charset="0"/>
              </a:rPr>
              <a:t> die Wählbarkeitsvoraussetzungen </a:t>
            </a:r>
          </a:p>
          <a:p>
            <a:pPr algn="just">
              <a:spcBef>
                <a:spcPct val="50000"/>
              </a:spcBef>
              <a:tabLst>
                <a:tab pos="89531" algn="l"/>
              </a:tabLst>
            </a:pPr>
            <a:r>
              <a:rPr lang="de-DE" b="1" dirty="0" smtClean="0">
                <a:cs typeface="Times New Roman" pitchFamily="18" charset="0"/>
              </a:rPr>
              <a:t>Abschließend: Mängel in der Besetzung des Stiftungsrates führen zur Anfechtbarkeit der Beschlüsse dieses Gremiums, auf die sich auch Externe berufen können!</a:t>
            </a:r>
            <a:r>
              <a:rPr lang="de-DE" dirty="0" smtClean="0">
                <a:cs typeface="Times New Roman" pitchFamily="18" charset="0"/>
              </a:rPr>
              <a:t>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F04B2B-5A8B-4315-A168-61618EBAA844}" type="slidenum">
              <a:rPr lang="de-DE" smtClean="0"/>
              <a:pPr/>
              <a:t>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Verrechnungsstelle für Katholische Kirchengemeinden </a:t>
            </a:r>
            <a:endParaRPr 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0937" cy="3721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Möglichkeit eines</a:t>
            </a:r>
            <a:r>
              <a:rPr lang="de-DE" baseline="0" dirty="0" smtClean="0"/>
              <a:t> anderen Vorsitzenden als Pfarrer (§ 13 Abs. 3 KVO III)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F04B2B-5A8B-4315-A168-61618EBAA844}" type="slidenum">
              <a:rPr lang="de-DE" smtClean="0"/>
              <a:pPr/>
              <a:t>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Verrechnungsstelle für Katholische Kirchengemeinden </a:t>
            </a:r>
            <a:endParaRPr 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0937" cy="3721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Möglichkeit eines</a:t>
            </a:r>
            <a:r>
              <a:rPr lang="de-DE" baseline="0" dirty="0" smtClean="0"/>
              <a:t> anderen Vorsitzenden als Pfarrer (§ 13 Abs. 3 KVO III)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F04B2B-5A8B-4315-A168-61618EBAA844}" type="slidenum">
              <a:rPr lang="de-DE" smtClean="0"/>
              <a:pPr/>
              <a:t>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Verrechnungsstelle für Katholische Kirchengemeinden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46376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0937" cy="3721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Möglichkeit eines</a:t>
            </a:r>
            <a:r>
              <a:rPr lang="de-DE" baseline="0" dirty="0" smtClean="0"/>
              <a:t> anderen Vorsitzenden als Pfarrer (§ 13 Abs. 3 KVO III)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F04B2B-5A8B-4315-A168-61618EBAA844}" type="slidenum">
              <a:rPr lang="de-DE" smtClean="0"/>
              <a:pPr/>
              <a:t>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Verrechnungsstelle für Katholische Kirchengemeinden </a:t>
            </a:r>
            <a:endParaRPr lang="de-D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0937" cy="3721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Folie </a:t>
            </a:r>
            <a:r>
              <a:rPr lang="de-DE" smtClean="0"/>
              <a:t>Verrechnungsstelle einfügen !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smtClean="0"/>
              <a:t>Verrechnungsstelle für Katholische Kirchengemeinden 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0F04B2B-5A8B-4315-A168-61618EBAA844}" type="slidenum">
              <a:rPr lang="de-DE" smtClean="0"/>
              <a:pPr/>
              <a:t>21</a:t>
            </a:fld>
            <a:endParaRPr lang="de-D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0937" cy="3721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Folie </a:t>
            </a:r>
            <a:r>
              <a:rPr lang="de-DE" smtClean="0"/>
              <a:t>Verrechnungsstelle einfügen !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smtClean="0"/>
              <a:t>Verrechnungsstelle für Katholische Kirchengemeinden 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0F04B2B-5A8B-4315-A168-61618EBAA844}" type="slidenum">
              <a:rPr lang="de-DE" smtClean="0"/>
              <a:pPr/>
              <a:t>22</a:t>
            </a:fld>
            <a:endParaRPr lang="de-D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0937" cy="3721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F04B2B-5A8B-4315-A168-61618EBAA844}" type="slidenum">
              <a:rPr lang="de-DE" smtClean="0"/>
              <a:pPr/>
              <a:t>27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Verrechnungsstelle für Katholische Kirchengemeinden </a:t>
            </a:r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6" name="Rectangle 1034"/>
          <p:cNvSpPr>
            <a:spLocks noChangeArrowheads="1"/>
          </p:cNvSpPr>
          <p:nvPr userDrawn="1"/>
        </p:nvSpPr>
        <p:spPr bwMode="auto">
          <a:xfrm>
            <a:off x="683568" y="6368752"/>
            <a:ext cx="784887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tabLst>
                <a:tab pos="7624763" algn="r"/>
              </a:tabLst>
            </a:pPr>
            <a:r>
              <a:rPr lang="de-DE" dirty="0" smtClean="0"/>
              <a:t>	</a:t>
            </a:r>
            <a:r>
              <a:rPr lang="de-DE" sz="1200" kern="1200" dirty="0" smtClean="0">
                <a:solidFill>
                  <a:schemeClr val="bg2"/>
                </a:solidFill>
                <a:latin typeface="Arial" charset="0"/>
                <a:ea typeface="+mn-ea"/>
                <a:cs typeface="+mn-cs"/>
              </a:rPr>
              <a:t>Folie </a:t>
            </a:r>
            <a:fld id="{3AA17321-596A-4E22-899E-B8DA553BD52C}" type="slidenum">
              <a:rPr lang="de-DE" sz="1200" kern="1200" smtClean="0">
                <a:solidFill>
                  <a:schemeClr val="bg2"/>
                </a:solidFill>
                <a:latin typeface="Arial" charset="0"/>
                <a:ea typeface="+mn-ea"/>
                <a:cs typeface="+mn-cs"/>
              </a:rPr>
              <a:pPr algn="r">
                <a:tabLst>
                  <a:tab pos="7624763" algn="r"/>
                </a:tabLst>
              </a:pPr>
              <a:t>‹Nr.›</a:t>
            </a:fld>
            <a:r>
              <a:rPr lang="de-DE" sz="1200" kern="1200" baseline="0" dirty="0" smtClean="0">
                <a:solidFill>
                  <a:schemeClr val="bg2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de-DE" dirty="0" smtClean="0"/>
              <a:t>	</a:t>
            </a:r>
            <a:endParaRPr lang="de-DE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4A7E18-1FD9-4024-AF34-55A9415100E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AFAEF1-2EE9-470B-936C-89D59510935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1" y="609600"/>
            <a:ext cx="1943100" cy="54864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1" y="609600"/>
            <a:ext cx="5676900" cy="548640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FE2CB7-FF9B-4D52-8DD6-F9CA9C35AA3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29467-8228-4954-992E-3A89547F605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29467-8228-4954-992E-3A89547F605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29467-8228-4954-992E-3A89547F605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29467-8228-4954-992E-3A89547F605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29467-8228-4954-992E-3A89547F605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29467-8228-4954-992E-3A89547F605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29467-8228-4954-992E-3A89547F605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05DE17-FF6C-4BA9-BD0D-510E20F13D3D}" type="slidenum">
              <a:rPr lang="de-DE" smtClean="0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>
    <p:wipe dir="r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29467-8228-4954-992E-3A89547F605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29467-8228-4954-992E-3A89547F605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29467-8228-4954-992E-3A89547F605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29467-8228-4954-992E-3A89547F605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19E38-9779-46CD-8C6C-6A36596FF34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19E38-9779-46CD-8C6C-6A36596FF34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19E38-9779-46CD-8C6C-6A36596FF34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19E38-9779-46CD-8C6C-6A36596FF34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19E38-9779-46CD-8C6C-6A36596FF34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19E38-9779-46CD-8C6C-6A36596FF34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686DC7-BFE0-4ABE-BB94-8348301B34C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19E38-9779-46CD-8C6C-6A36596FF34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19E38-9779-46CD-8C6C-6A36596FF34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19E38-9779-46CD-8C6C-6A36596FF34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19E38-9779-46CD-8C6C-6A36596FF34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19E38-9779-46CD-8C6C-6A36596FF34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2DC5C-E805-4A55-A6AD-C0A1D126CA3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2DC5C-E805-4A55-A6AD-C0A1D126CA3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2DC5C-E805-4A55-A6AD-C0A1D126CA3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2DC5C-E805-4A55-A6AD-C0A1D126CA3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2DC5C-E805-4A55-A6AD-C0A1D126CA3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1"/>
          <p:cNvSpPr>
            <a:spLocks noGrp="1"/>
          </p:cNvSpPr>
          <p:nvPr>
            <p:ph type="dt" sz="quarter" idx="10"/>
          </p:nvPr>
        </p:nvSpPr>
        <p:spPr>
          <a:xfrm>
            <a:off x="6324600" y="6477000"/>
            <a:ext cx="2590800" cy="228600"/>
          </a:xfrm>
          <a:prstGeom prst="rect">
            <a:avLst/>
          </a:prstGeom>
          <a:noFill/>
        </p:spPr>
        <p:txBody>
          <a:bodyPr/>
          <a:lstStyle/>
          <a:p>
            <a:fld id="{D9FD3EFE-49F3-4BEE-ABD9-761FC22A908E}" type="datetime4">
              <a:rPr lang="de-DE" smtClean="0"/>
              <a:pPr/>
              <a:t>16. Oktober 2020</a:t>
            </a:fld>
            <a:r>
              <a:rPr lang="de-DE" dirty="0" smtClean="0"/>
              <a:t> / Seite: </a:t>
            </a:r>
            <a:fld id="{5EB8AD7D-FD29-463C-A98D-E7CBE1EC5C57}" type="slidenum">
              <a:rPr lang="de-DE" smtClean="0"/>
              <a:pPr/>
              <a:t>‹Nr.›</a:t>
            </a:fld>
            <a:endParaRPr lang="de-DE" dirty="0" smtClean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2DC5C-E805-4A55-A6AD-C0A1D126CA3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2DC5C-E805-4A55-A6AD-C0A1D126CA3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2DC5C-E805-4A55-A6AD-C0A1D126CA3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2DC5C-E805-4A55-A6AD-C0A1D126CA3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2DC5C-E805-4A55-A6AD-C0A1D126CA3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2DC5C-E805-4A55-A6AD-C0A1D126CA3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3A61E-91AF-4689-94E5-CF3288E976B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373253-0B79-4892-B0FE-0D554B4CF36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D51924-09E4-44E2-B45B-905E8C2DB2C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55063C-0622-49D5-BE35-31FFD407A0A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74E9E8-05D7-4628-9425-5EDD4083629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die Formate des Vorlagentextes zu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7B05DE17-FF6C-4BA9-BD0D-510E20F13D3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pic>
        <p:nvPicPr>
          <p:cNvPr id="1029" name="Picture 7" descr="R:\erzd_logo_rgb.jpg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661276" y="152401"/>
            <a:ext cx="1254125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6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>
    <p:wipe dir="r"/>
  </p:transition>
  <p:timing>
    <p:tnLst>
      <p:par>
        <p:cTn id="1" dur="indefinite" restart="never" nodeType="tmRoot"/>
      </p:par>
    </p:tnLst>
  </p:timing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029467-8228-4954-992E-3A89547F605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919E38-9779-46CD-8C6C-6A36596FF34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B2DC5C-E805-4A55-A6AD-C0A1D126CA3D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D:\Buero\bandaro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52400"/>
            <a:ext cx="5334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Line 5"/>
          <p:cNvSpPr>
            <a:spLocks noChangeShapeType="1"/>
          </p:cNvSpPr>
          <p:nvPr/>
        </p:nvSpPr>
        <p:spPr bwMode="auto">
          <a:xfrm>
            <a:off x="914400" y="12192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6" name="Line 8"/>
          <p:cNvSpPr>
            <a:spLocks noChangeShapeType="1"/>
          </p:cNvSpPr>
          <p:nvPr/>
        </p:nvSpPr>
        <p:spPr bwMode="auto">
          <a:xfrm>
            <a:off x="914400" y="64008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1043608" y="1556792"/>
            <a:ext cx="7391400" cy="3862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de-DE" sz="4400" b="1" dirty="0">
                <a:solidFill>
                  <a:schemeClr val="tx2"/>
                </a:solidFill>
              </a:rPr>
              <a:t>Willkommen</a:t>
            </a:r>
            <a:endParaRPr lang="de-DE" sz="4400" dirty="0">
              <a:solidFill>
                <a:schemeClr val="tx2"/>
              </a:solidFill>
            </a:endParaRP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de-DE" sz="4400" dirty="0" smtClean="0">
                <a:solidFill>
                  <a:schemeClr val="tx2"/>
                </a:solidFill>
              </a:rPr>
              <a:t>zur Schulung für</a:t>
            </a:r>
            <a:r>
              <a:rPr lang="de-DE" sz="4400" dirty="0">
                <a:solidFill>
                  <a:schemeClr val="tx2"/>
                </a:solidFill>
              </a:rPr>
              <a:t/>
            </a:r>
            <a:br>
              <a:rPr lang="de-DE" sz="4400" dirty="0">
                <a:solidFill>
                  <a:schemeClr val="tx2"/>
                </a:solidFill>
              </a:rPr>
            </a:br>
            <a:r>
              <a:rPr lang="de-DE" sz="4400" dirty="0" smtClean="0">
                <a:solidFill>
                  <a:schemeClr val="tx2"/>
                </a:solidFill>
              </a:rPr>
              <a:t>Stiftungsräte</a:t>
            </a: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endParaRPr lang="de-DE" sz="4400" dirty="0">
              <a:solidFill>
                <a:schemeClr val="tx2"/>
              </a:solidFill>
            </a:endParaRP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de-DE" sz="4400" dirty="0" smtClean="0">
                <a:solidFill>
                  <a:schemeClr val="tx2"/>
                </a:solidFill>
              </a:rPr>
              <a:t>Recht und Strukturen</a:t>
            </a:r>
            <a:endParaRPr lang="de-DE" sz="4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:\Buero\bandaro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2400"/>
            <a:ext cx="5334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Line 3"/>
          <p:cNvSpPr>
            <a:spLocks noChangeShapeType="1"/>
          </p:cNvSpPr>
          <p:nvPr/>
        </p:nvSpPr>
        <p:spPr bwMode="auto">
          <a:xfrm>
            <a:off x="914400" y="12192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4340" name="Line 6"/>
          <p:cNvSpPr>
            <a:spLocks noChangeShapeType="1"/>
          </p:cNvSpPr>
          <p:nvPr/>
        </p:nvSpPr>
        <p:spPr bwMode="auto">
          <a:xfrm>
            <a:off x="914400" y="64008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4341" name="Text Box 7"/>
          <p:cNvSpPr txBox="1">
            <a:spLocks noChangeArrowheads="1"/>
          </p:cNvSpPr>
          <p:nvPr/>
        </p:nvSpPr>
        <p:spPr bwMode="auto">
          <a:xfrm>
            <a:off x="1115616" y="1219200"/>
            <a:ext cx="6781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de-DE" sz="2400" b="1" u="sng" dirty="0" smtClean="0">
                <a:solidFill>
                  <a:schemeClr val="tx1"/>
                </a:solidFill>
                <a:cs typeface="Times New Roman" pitchFamily="18" charset="0"/>
              </a:rPr>
              <a:t>Zusammensetzung des Pfarrgemeinderates</a:t>
            </a:r>
          </a:p>
          <a:p>
            <a:pPr algn="ctr" eaLnBrk="0" hangingPunct="0"/>
            <a:r>
              <a:rPr lang="de-DE" sz="2400" dirty="0" smtClean="0">
                <a:solidFill>
                  <a:schemeClr val="tx1"/>
                </a:solidFill>
              </a:rPr>
              <a:t>(§ 3 Satzung für die Pfarrgemeinderäte)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14343" name="Text Box 9"/>
          <p:cNvSpPr txBox="1">
            <a:spLocks noChangeArrowheads="1"/>
          </p:cNvSpPr>
          <p:nvPr/>
        </p:nvSpPr>
        <p:spPr bwMode="auto">
          <a:xfrm>
            <a:off x="1357064" y="2325664"/>
            <a:ext cx="7391400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8775" indent="-358775" algn="l">
              <a:spcAft>
                <a:spcPts val="600"/>
              </a:spcAft>
              <a:buFont typeface="Wingdings" pitchFamily="2" charset="2"/>
              <a:buChar char="v"/>
            </a:pPr>
            <a:r>
              <a:rPr lang="de-DE" sz="2000" dirty="0" smtClean="0">
                <a:solidFill>
                  <a:schemeClr val="tx1"/>
                </a:solidFill>
              </a:rPr>
              <a:t>Größe:</a:t>
            </a:r>
          </a:p>
          <a:p>
            <a:pPr marL="815975" lvl="1" indent="-358775" algn="l">
              <a:spcAft>
                <a:spcPts val="600"/>
              </a:spcAft>
              <a:buFont typeface="Wingdings" pitchFamily="2" charset="2"/>
              <a:buChar char="v"/>
            </a:pPr>
            <a:r>
              <a:rPr lang="de-DE" sz="2000" dirty="0" smtClean="0">
                <a:solidFill>
                  <a:schemeClr val="tx1"/>
                </a:solidFill>
              </a:rPr>
              <a:t>Mindestens 1 Mitglied pro Stimmbezirk</a:t>
            </a:r>
          </a:p>
          <a:p>
            <a:pPr marL="815975" lvl="1" indent="-358775" algn="l">
              <a:spcAft>
                <a:spcPts val="600"/>
              </a:spcAft>
              <a:buFont typeface="Wingdings" pitchFamily="2" charset="2"/>
              <a:buChar char="v"/>
            </a:pPr>
            <a:r>
              <a:rPr lang="de-DE" sz="2000" dirty="0" smtClean="0">
                <a:solidFill>
                  <a:schemeClr val="tx1"/>
                </a:solidFill>
              </a:rPr>
              <a:t>Mindestens 8, maximal 50 unmittelbar gewählte Mitglieder</a:t>
            </a:r>
          </a:p>
          <a:p>
            <a:pPr marL="815975" lvl="1" indent="-358775" algn="l">
              <a:spcAft>
                <a:spcPts val="600"/>
              </a:spcAft>
              <a:buFont typeface="Wingdings" pitchFamily="2" charset="2"/>
              <a:buChar char="v"/>
            </a:pPr>
            <a:r>
              <a:rPr lang="de-DE" sz="2000" dirty="0" smtClean="0">
                <a:solidFill>
                  <a:schemeClr val="tx1"/>
                </a:solidFill>
              </a:rPr>
              <a:t>Zuzüglich hinzu gewählte und beratende Mitglieder</a:t>
            </a:r>
          </a:p>
          <a:p>
            <a:pPr marL="358775" indent="-358775" algn="l">
              <a:spcAft>
                <a:spcPts val="600"/>
              </a:spcAft>
              <a:buFont typeface="Wingdings" pitchFamily="2" charset="2"/>
              <a:buChar char="v"/>
            </a:pPr>
            <a:r>
              <a:rPr lang="de-DE" sz="2000" dirty="0">
                <a:solidFill>
                  <a:schemeClr val="tx1"/>
                </a:solidFill>
              </a:rPr>
              <a:t>Mitglieder</a:t>
            </a:r>
          </a:p>
          <a:p>
            <a:pPr marL="815975" lvl="1" indent="-358775" algn="l">
              <a:spcAft>
                <a:spcPts val="600"/>
              </a:spcAft>
              <a:buFont typeface="Wingdings" pitchFamily="2" charset="2"/>
              <a:buChar char="v"/>
            </a:pPr>
            <a:r>
              <a:rPr lang="de-DE" sz="2000" dirty="0" smtClean="0">
                <a:solidFill>
                  <a:schemeClr val="tx1"/>
                </a:solidFill>
              </a:rPr>
              <a:t>Mitglieder </a:t>
            </a:r>
            <a:r>
              <a:rPr lang="de-DE" sz="2000" dirty="0">
                <a:solidFill>
                  <a:schemeClr val="tx1"/>
                </a:solidFill>
              </a:rPr>
              <a:t>kraft </a:t>
            </a:r>
            <a:r>
              <a:rPr lang="de-DE" sz="2000" dirty="0" smtClean="0">
                <a:solidFill>
                  <a:schemeClr val="tx1"/>
                </a:solidFill>
              </a:rPr>
              <a:t>Amtes (Leitender Pfarrer/Pfarradministrator)</a:t>
            </a:r>
            <a:endParaRPr lang="de-DE" sz="2000" dirty="0">
              <a:solidFill>
                <a:schemeClr val="tx1"/>
              </a:solidFill>
            </a:endParaRPr>
          </a:p>
          <a:p>
            <a:pPr marL="815975" lvl="1" indent="-358775" algn="l">
              <a:spcAft>
                <a:spcPts val="600"/>
              </a:spcAft>
              <a:buFont typeface="Wingdings" pitchFamily="2" charset="2"/>
              <a:buChar char="v"/>
            </a:pPr>
            <a:r>
              <a:rPr lang="de-DE" sz="2000" dirty="0" smtClean="0">
                <a:solidFill>
                  <a:schemeClr val="tx1"/>
                </a:solidFill>
              </a:rPr>
              <a:t>unmittelbar gewählte Mitglieder </a:t>
            </a:r>
          </a:p>
          <a:p>
            <a:pPr marL="815975" lvl="1" indent="-358775" algn="l">
              <a:spcAft>
                <a:spcPts val="600"/>
              </a:spcAft>
              <a:buFont typeface="Wingdings" pitchFamily="2" charset="2"/>
              <a:buChar char="v"/>
            </a:pPr>
            <a:r>
              <a:rPr lang="de-DE" sz="2000" dirty="0" smtClean="0">
                <a:solidFill>
                  <a:schemeClr val="tx1"/>
                </a:solidFill>
              </a:rPr>
              <a:t>hinzu gewählte Mitglieder (mit und ohne Stimmrecht)</a:t>
            </a:r>
          </a:p>
          <a:p>
            <a:pPr marL="815975" lvl="1" indent="-358775" algn="l">
              <a:spcAft>
                <a:spcPts val="600"/>
              </a:spcAft>
              <a:buFont typeface="Wingdings" pitchFamily="2" charset="2"/>
              <a:buChar char="v"/>
            </a:pPr>
            <a:r>
              <a:rPr lang="de-DE" sz="2000" dirty="0" smtClean="0">
                <a:solidFill>
                  <a:schemeClr val="tx1"/>
                </a:solidFill>
              </a:rPr>
              <a:t>beratende Mitglieder (ohne Stimmrecht)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:\Buero\bandaro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52400"/>
            <a:ext cx="5334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Line 3"/>
          <p:cNvSpPr>
            <a:spLocks noChangeShapeType="1"/>
          </p:cNvSpPr>
          <p:nvPr/>
        </p:nvSpPr>
        <p:spPr bwMode="auto">
          <a:xfrm>
            <a:off x="914400" y="12192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4340" name="Line 6"/>
          <p:cNvSpPr>
            <a:spLocks noChangeShapeType="1"/>
          </p:cNvSpPr>
          <p:nvPr/>
        </p:nvSpPr>
        <p:spPr bwMode="auto">
          <a:xfrm>
            <a:off x="914400" y="64008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4341" name="Text Box 7"/>
          <p:cNvSpPr txBox="1">
            <a:spLocks noChangeArrowheads="1"/>
          </p:cNvSpPr>
          <p:nvPr/>
        </p:nvSpPr>
        <p:spPr bwMode="auto">
          <a:xfrm>
            <a:off x="475151" y="803701"/>
            <a:ext cx="6781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de-DE" sz="2400" b="1" u="sng" dirty="0" smtClean="0">
                <a:solidFill>
                  <a:schemeClr val="tx1"/>
                </a:solidFill>
                <a:cs typeface="Times New Roman" pitchFamily="18" charset="0"/>
              </a:rPr>
              <a:t>Zusammensetzung des Stiftungsrates</a:t>
            </a:r>
          </a:p>
          <a:p>
            <a:pPr algn="ctr" eaLnBrk="0" hangingPunct="0"/>
            <a:r>
              <a:rPr lang="de-DE" sz="2400" dirty="0" smtClean="0">
                <a:solidFill>
                  <a:schemeClr val="tx1"/>
                </a:solidFill>
              </a:rPr>
              <a:t>(§ 9 KVO III)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14343" name="Text Box 9"/>
          <p:cNvSpPr txBox="1">
            <a:spLocks noChangeArrowheads="1"/>
          </p:cNvSpPr>
          <p:nvPr/>
        </p:nvSpPr>
        <p:spPr bwMode="auto">
          <a:xfrm>
            <a:off x="1219200" y="1750781"/>
            <a:ext cx="7391400" cy="4693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8775" indent="-358775" algn="l">
              <a:spcAft>
                <a:spcPts val="600"/>
              </a:spcAft>
              <a:buFont typeface="Wingdings" pitchFamily="2" charset="2"/>
              <a:buChar char="v"/>
            </a:pPr>
            <a:r>
              <a:rPr lang="de-DE" sz="2400" dirty="0" smtClean="0">
                <a:solidFill>
                  <a:schemeClr val="tx1"/>
                </a:solidFill>
              </a:rPr>
              <a:t>Größe:</a:t>
            </a:r>
          </a:p>
          <a:p>
            <a:pPr marL="815975" lvl="1" indent="-358775" algn="l">
              <a:spcAft>
                <a:spcPts val="600"/>
              </a:spcAft>
              <a:buFont typeface="Wingdings" pitchFamily="2" charset="2"/>
              <a:buChar char="v"/>
            </a:pPr>
            <a:r>
              <a:rPr lang="de-DE" sz="2400" dirty="0" smtClean="0">
                <a:solidFill>
                  <a:schemeClr val="tx1"/>
                </a:solidFill>
              </a:rPr>
              <a:t>Mindestens 1 Mitglied pro Pfarrei</a:t>
            </a:r>
          </a:p>
          <a:p>
            <a:pPr marL="815975" lvl="1" indent="-358775" algn="l">
              <a:spcAft>
                <a:spcPts val="600"/>
              </a:spcAft>
              <a:buFont typeface="Wingdings" pitchFamily="2" charset="2"/>
              <a:buChar char="v"/>
            </a:pPr>
            <a:r>
              <a:rPr lang="de-DE" sz="2400" dirty="0" smtClean="0">
                <a:solidFill>
                  <a:schemeClr val="tx1"/>
                </a:solidFill>
              </a:rPr>
              <a:t>Maximal jedoch 3 Mitglieder pro Pfarrei</a:t>
            </a:r>
          </a:p>
          <a:p>
            <a:pPr marL="815975" lvl="1" indent="-358775" algn="l">
              <a:spcAft>
                <a:spcPts val="600"/>
              </a:spcAft>
              <a:buFont typeface="Wingdings" pitchFamily="2" charset="2"/>
              <a:buChar char="v"/>
            </a:pPr>
            <a:r>
              <a:rPr lang="de-DE" sz="2400" dirty="0" smtClean="0">
                <a:solidFill>
                  <a:schemeClr val="tx1"/>
                </a:solidFill>
              </a:rPr>
              <a:t>Entscheidung des Pfarrgemeinderates</a:t>
            </a:r>
          </a:p>
          <a:p>
            <a:pPr marL="358775" indent="-358775" algn="l">
              <a:spcAft>
                <a:spcPts val="600"/>
              </a:spcAft>
              <a:buFont typeface="Wingdings" pitchFamily="2" charset="2"/>
              <a:buChar char="v"/>
            </a:pPr>
            <a:r>
              <a:rPr lang="de-DE" sz="2400" dirty="0" smtClean="0">
                <a:solidFill>
                  <a:schemeClr val="tx1"/>
                </a:solidFill>
              </a:rPr>
              <a:t>Mitglieder</a:t>
            </a:r>
            <a:endParaRPr lang="de-DE" sz="2400" dirty="0">
              <a:solidFill>
                <a:schemeClr val="tx1"/>
              </a:solidFill>
            </a:endParaRPr>
          </a:p>
          <a:p>
            <a:pPr marL="815975" lvl="1" indent="-358775" algn="l">
              <a:spcAft>
                <a:spcPts val="600"/>
              </a:spcAft>
              <a:buFont typeface="Wingdings" pitchFamily="2" charset="2"/>
              <a:buChar char="v"/>
            </a:pPr>
            <a:r>
              <a:rPr lang="de-DE" sz="2400" dirty="0" smtClean="0">
                <a:solidFill>
                  <a:schemeClr val="tx1"/>
                </a:solidFill>
              </a:rPr>
              <a:t>Pfarrer oder sein nach kirchlichem Recht bestellter Vertreter</a:t>
            </a:r>
            <a:endParaRPr lang="de-DE" sz="2400" dirty="0">
              <a:solidFill>
                <a:schemeClr val="tx1"/>
              </a:solidFill>
            </a:endParaRPr>
          </a:p>
          <a:p>
            <a:pPr marL="815975" lvl="1" indent="-358775" algn="l">
              <a:spcAft>
                <a:spcPts val="600"/>
              </a:spcAft>
              <a:buFont typeface="Wingdings" pitchFamily="2" charset="2"/>
              <a:buChar char="v"/>
            </a:pPr>
            <a:r>
              <a:rPr lang="de-DE" sz="2400" dirty="0" smtClean="0">
                <a:solidFill>
                  <a:schemeClr val="tx1"/>
                </a:solidFill>
              </a:rPr>
              <a:t>Vorsitzender des Pfarrgemeinderats oder sein Vertreter </a:t>
            </a:r>
          </a:p>
          <a:p>
            <a:pPr marL="815975" lvl="1" indent="-358775" algn="l">
              <a:spcAft>
                <a:spcPts val="600"/>
              </a:spcAft>
              <a:buFont typeface="Wingdings" pitchFamily="2" charset="2"/>
              <a:buChar char="v"/>
            </a:pPr>
            <a:r>
              <a:rPr lang="de-DE" sz="2400" dirty="0" smtClean="0">
                <a:solidFill>
                  <a:schemeClr val="tx1"/>
                </a:solidFill>
              </a:rPr>
              <a:t>weitere vom Pfarrgemeinderat gewählte Mitglieder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D:\Buero\bandaro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2400"/>
            <a:ext cx="5334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Line 3"/>
          <p:cNvSpPr>
            <a:spLocks noChangeShapeType="1"/>
          </p:cNvSpPr>
          <p:nvPr/>
        </p:nvSpPr>
        <p:spPr bwMode="auto">
          <a:xfrm>
            <a:off x="914400" y="12192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6388" name="Line 6"/>
          <p:cNvSpPr>
            <a:spLocks noChangeShapeType="1"/>
          </p:cNvSpPr>
          <p:nvPr/>
        </p:nvSpPr>
        <p:spPr bwMode="auto">
          <a:xfrm>
            <a:off x="914400" y="64008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6389" name="Text Box 7"/>
          <p:cNvSpPr txBox="1">
            <a:spLocks noChangeArrowheads="1"/>
          </p:cNvSpPr>
          <p:nvPr/>
        </p:nvSpPr>
        <p:spPr bwMode="auto">
          <a:xfrm>
            <a:off x="-468560" y="636343"/>
            <a:ext cx="951591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400" b="1" u="sng" dirty="0">
                <a:solidFill>
                  <a:schemeClr val="tx1"/>
                </a:solidFill>
                <a:cs typeface="Times New Roman" pitchFamily="18" charset="0"/>
              </a:rPr>
              <a:t>Die Zuständigkeitsabgrenzung der Organe </a:t>
            </a:r>
          </a:p>
        </p:txBody>
      </p:sp>
      <p:sp>
        <p:nvSpPr>
          <p:cNvPr id="16390" name="Text Box 8"/>
          <p:cNvSpPr txBox="1">
            <a:spLocks noChangeArrowheads="1"/>
          </p:cNvSpPr>
          <p:nvPr/>
        </p:nvSpPr>
        <p:spPr bwMode="auto">
          <a:xfrm>
            <a:off x="1299029" y="1267813"/>
            <a:ext cx="73914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tabLst>
                <a:tab pos="88900" algn="l"/>
              </a:tabLst>
            </a:pP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Grundregel</a:t>
            </a: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: Für den </a:t>
            </a:r>
            <a:r>
              <a:rPr lang="de-DE" sz="2000" b="1" dirty="0">
                <a:solidFill>
                  <a:schemeClr val="tx1"/>
                </a:solidFill>
                <a:cs typeface="Times New Roman" pitchFamily="18" charset="0"/>
              </a:rPr>
              <a:t>Pfarrgemeinderat</a:t>
            </a: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 und den </a:t>
            </a:r>
            <a:r>
              <a:rPr lang="de-DE" sz="2000" b="1" dirty="0" smtClean="0">
                <a:solidFill>
                  <a:schemeClr val="tx1"/>
                </a:solidFill>
                <a:cs typeface="Times New Roman" pitchFamily="18" charset="0"/>
              </a:rPr>
              <a:t>Pfarrer, bzw. Stiftungsratsvorsitzenden</a:t>
            </a: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gilt das </a:t>
            </a:r>
            <a:r>
              <a:rPr lang="de-DE" sz="2000" b="1" dirty="0" err="1">
                <a:solidFill>
                  <a:schemeClr val="tx1"/>
                </a:solidFill>
                <a:cs typeface="Times New Roman" pitchFamily="18" charset="0"/>
              </a:rPr>
              <a:t>Enumerationsprinzip</a:t>
            </a: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, für den </a:t>
            </a:r>
            <a:r>
              <a:rPr lang="de-DE" sz="2000" b="1" dirty="0">
                <a:solidFill>
                  <a:schemeClr val="tx1"/>
                </a:solidFill>
                <a:cs typeface="Times New Roman" pitchFamily="18" charset="0"/>
              </a:rPr>
              <a:t>Stiftungsrat</a:t>
            </a: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 die </a:t>
            </a:r>
            <a:r>
              <a:rPr lang="de-DE" sz="2000" b="1" dirty="0">
                <a:solidFill>
                  <a:schemeClr val="tx1"/>
                </a:solidFill>
                <a:cs typeface="Times New Roman" pitchFamily="18" charset="0"/>
              </a:rPr>
              <a:t>Generalklausel</a:t>
            </a: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.</a:t>
            </a:r>
          </a:p>
          <a:p>
            <a:pPr algn="just">
              <a:spcBef>
                <a:spcPct val="50000"/>
              </a:spcBef>
              <a:tabLst>
                <a:tab pos="88900" algn="l"/>
              </a:tabLst>
            </a:pP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Dies </a:t>
            </a: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bedeutet: Die Kompetenzen des Pfarrgemeinderates und des </a:t>
            </a: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Stiftungsratsvorsitzenden </a:t>
            </a: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sind einzeln und abschließend geregelt; alles, was diesen beiden Organen nicht ausdrücklich zugewiesen ist, ist dem Stiftungsrat zur Entscheidung vorbehalten.</a:t>
            </a:r>
          </a:p>
          <a:p>
            <a:pPr algn="l">
              <a:spcBef>
                <a:spcPct val="50000"/>
              </a:spcBef>
              <a:tabLst>
                <a:tab pos="88900" algn="l"/>
              </a:tabLst>
            </a:pP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Der Stiftungsrat kann die Entscheidung von in seine Zuständigkeit fallenden Angelegenheiten dem Pfarrgemeinderat überlassen, nicht aber </a:t>
            </a: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umgekehrt.</a:t>
            </a:r>
            <a:endParaRPr lang="de-DE" sz="2000" dirty="0">
              <a:solidFill>
                <a:schemeClr val="tx1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026" descr="D:\Buero\bandaro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2400"/>
            <a:ext cx="5334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Line 1027"/>
          <p:cNvSpPr>
            <a:spLocks noChangeShapeType="1"/>
          </p:cNvSpPr>
          <p:nvPr/>
        </p:nvSpPr>
        <p:spPr bwMode="auto">
          <a:xfrm>
            <a:off x="914400" y="12192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7412" name="Line 1030"/>
          <p:cNvSpPr>
            <a:spLocks noChangeShapeType="1"/>
          </p:cNvSpPr>
          <p:nvPr/>
        </p:nvSpPr>
        <p:spPr bwMode="auto">
          <a:xfrm>
            <a:off x="914400" y="64008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7413" name="Text Box 1031"/>
          <p:cNvSpPr txBox="1">
            <a:spLocks noChangeArrowheads="1"/>
          </p:cNvSpPr>
          <p:nvPr/>
        </p:nvSpPr>
        <p:spPr bwMode="auto">
          <a:xfrm>
            <a:off x="880007" y="469702"/>
            <a:ext cx="6932353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de-DE" sz="2000" b="1" u="sng" dirty="0" smtClean="0">
                <a:solidFill>
                  <a:schemeClr val="tx1"/>
                </a:solidFill>
                <a:cs typeface="Times New Roman" pitchFamily="18" charset="0"/>
              </a:rPr>
              <a:t>Aufgaben  und Kompetenzen des </a:t>
            </a:r>
            <a:r>
              <a:rPr lang="de-DE" sz="2000" b="1" u="sng" dirty="0">
                <a:solidFill>
                  <a:schemeClr val="tx1"/>
                </a:solidFill>
                <a:cs typeface="Times New Roman" pitchFamily="18" charset="0"/>
              </a:rPr>
              <a:t>Pfarrgemeinderates </a:t>
            </a:r>
            <a:endParaRPr lang="de-DE" sz="2000" b="1" u="sng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ctr" eaLnBrk="0" hangingPunct="0"/>
            <a:r>
              <a:rPr lang="de-DE" sz="2000" b="1" u="sng" dirty="0" smtClean="0">
                <a:solidFill>
                  <a:schemeClr val="tx1"/>
                </a:solidFill>
                <a:cs typeface="Times New Roman" pitchFamily="18" charset="0"/>
              </a:rPr>
              <a:t>als </a:t>
            </a:r>
            <a:r>
              <a:rPr lang="de-DE" sz="2000" b="1" u="sng" dirty="0" smtClean="0">
                <a:solidFill>
                  <a:schemeClr val="tx1"/>
                </a:solidFill>
                <a:cs typeface="Times New Roman" pitchFamily="18" charset="0"/>
              </a:rPr>
              <a:t>Organ der örtlichen Vermögensverwaltung: </a:t>
            </a:r>
          </a:p>
          <a:p>
            <a:pPr algn="ctr" eaLnBrk="0" hangingPunct="0"/>
            <a:endParaRPr lang="de-DE" sz="1400" dirty="0">
              <a:solidFill>
                <a:schemeClr val="tx1"/>
              </a:solidFill>
              <a:cs typeface="Times New Roman" pitchFamily="18" charset="0"/>
            </a:endParaRPr>
          </a:p>
          <a:p>
            <a:pPr algn="ctr" eaLnBrk="0" hangingPunct="0"/>
            <a:r>
              <a:rPr lang="de-DE" sz="2000" b="1" dirty="0" smtClean="0">
                <a:solidFill>
                  <a:schemeClr val="tx1"/>
                </a:solidFill>
                <a:cs typeface="Times New Roman" pitchFamily="18" charset="0"/>
              </a:rPr>
              <a:t>(§ </a:t>
            </a:r>
            <a:r>
              <a:rPr lang="de-DE" sz="2000" b="1" dirty="0">
                <a:solidFill>
                  <a:schemeClr val="tx1"/>
                </a:solidFill>
                <a:cs typeface="Times New Roman" pitchFamily="18" charset="0"/>
              </a:rPr>
              <a:t>7 Abs. 1 KVO </a:t>
            </a:r>
            <a:r>
              <a:rPr lang="de-DE" sz="2000" b="1" dirty="0" smtClean="0">
                <a:solidFill>
                  <a:schemeClr val="tx1"/>
                </a:solidFill>
                <a:cs typeface="Times New Roman" pitchFamily="18" charset="0"/>
              </a:rPr>
              <a:t>III bzw. § 2 Abs. 3 PGR-Satzung) </a:t>
            </a:r>
            <a:endParaRPr lang="de-DE" sz="2000" b="1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17414" name="Text Box 1032"/>
          <p:cNvSpPr txBox="1">
            <a:spLocks noChangeArrowheads="1"/>
          </p:cNvSpPr>
          <p:nvPr/>
        </p:nvSpPr>
        <p:spPr bwMode="auto">
          <a:xfrm>
            <a:off x="1219200" y="1610211"/>
            <a:ext cx="7391400" cy="4555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8775" indent="-358775" algn="l">
              <a:spcAft>
                <a:spcPts val="600"/>
              </a:spcAft>
              <a:buFont typeface="Wingdings" pitchFamily="2" charset="2"/>
              <a:buChar char="v"/>
            </a:pPr>
            <a:endParaRPr lang="de-DE" altLang="ja-JP" sz="2000" dirty="0" smtClean="0">
              <a:solidFill>
                <a:schemeClr val="tx1"/>
              </a:solidFill>
            </a:endParaRPr>
          </a:p>
          <a:p>
            <a:pPr marL="358775" indent="-358775" algn="l">
              <a:spcAft>
                <a:spcPts val="600"/>
              </a:spcAft>
              <a:buFont typeface="Wingdings" pitchFamily="2" charset="2"/>
              <a:buChar char="v"/>
            </a:pPr>
            <a:r>
              <a:rPr lang="de-DE" altLang="ja-JP" sz="2000" dirty="0" smtClean="0">
                <a:solidFill>
                  <a:schemeClr val="tx1"/>
                </a:solidFill>
              </a:rPr>
              <a:t>Wahl </a:t>
            </a:r>
            <a:r>
              <a:rPr lang="de-DE" altLang="ja-JP" sz="2000" dirty="0">
                <a:solidFill>
                  <a:schemeClr val="tx1"/>
                </a:solidFill>
              </a:rPr>
              <a:t>des Stiftungsrates (§ 9)</a:t>
            </a:r>
          </a:p>
          <a:p>
            <a:pPr marL="358775" indent="-358775" algn="l">
              <a:spcAft>
                <a:spcPts val="600"/>
              </a:spcAft>
              <a:buFont typeface="Wingdings" pitchFamily="2" charset="2"/>
              <a:buChar char="v"/>
              <a:tabLst>
                <a:tab pos="88900" algn="l"/>
              </a:tabLst>
            </a:pPr>
            <a:r>
              <a:rPr lang="de-DE" altLang="ja-JP" sz="2000" dirty="0">
                <a:solidFill>
                  <a:schemeClr val="tx1"/>
                </a:solidFill>
              </a:rPr>
              <a:t>Wahl des stellvertretenden Vorsitzenden des Stiftungsrates (§ 14)</a:t>
            </a:r>
          </a:p>
          <a:p>
            <a:pPr marL="358775" indent="-358775" algn="l">
              <a:spcAft>
                <a:spcPts val="600"/>
              </a:spcAft>
              <a:buFont typeface="Wingdings" pitchFamily="2" charset="2"/>
              <a:buChar char="v"/>
              <a:tabLst>
                <a:tab pos="88900" algn="l"/>
              </a:tabLst>
            </a:pPr>
            <a:r>
              <a:rPr lang="de-DE" altLang="ja-JP" sz="2000" dirty="0" smtClean="0">
                <a:solidFill>
                  <a:schemeClr val="tx1"/>
                </a:solidFill>
              </a:rPr>
              <a:t>Aufstellung </a:t>
            </a:r>
            <a:r>
              <a:rPr lang="de-DE" altLang="ja-JP" sz="2000" dirty="0">
                <a:solidFill>
                  <a:schemeClr val="tx1"/>
                </a:solidFill>
              </a:rPr>
              <a:t>von pastoralen Richtlinien für die </a:t>
            </a:r>
            <a:r>
              <a:rPr lang="de-DE" altLang="ja-JP" sz="2000" dirty="0" smtClean="0">
                <a:solidFill>
                  <a:schemeClr val="tx1"/>
                </a:solidFill>
              </a:rPr>
              <a:t>Vermögensverwaltung der Kirchengemeinde</a:t>
            </a:r>
            <a:endParaRPr lang="de-DE" altLang="ja-JP" sz="2000" dirty="0">
              <a:solidFill>
                <a:schemeClr val="tx1"/>
              </a:solidFill>
            </a:endParaRPr>
          </a:p>
          <a:p>
            <a:pPr marL="358775" indent="-358775" algn="l">
              <a:spcAft>
                <a:spcPts val="600"/>
              </a:spcAft>
              <a:buFont typeface="Wingdings" pitchFamily="2" charset="2"/>
              <a:buChar char="v"/>
              <a:tabLst>
                <a:tab pos="88900" algn="l"/>
              </a:tabLst>
            </a:pPr>
            <a:r>
              <a:rPr lang="de-DE" altLang="ja-JP" sz="2000" dirty="0" smtClean="0">
                <a:solidFill>
                  <a:schemeClr val="tx1"/>
                </a:solidFill>
              </a:rPr>
              <a:t>Beschlussfassung </a:t>
            </a:r>
            <a:r>
              <a:rPr lang="de-DE" altLang="ja-JP" sz="2000" dirty="0">
                <a:solidFill>
                  <a:schemeClr val="tx1"/>
                </a:solidFill>
              </a:rPr>
              <a:t>über den </a:t>
            </a:r>
            <a:r>
              <a:rPr lang="de-DE" altLang="ja-JP" sz="2000" dirty="0" smtClean="0">
                <a:solidFill>
                  <a:schemeClr val="tx1"/>
                </a:solidFill>
              </a:rPr>
              <a:t>Haushaltsplan </a:t>
            </a:r>
            <a:r>
              <a:rPr lang="de-DE" altLang="ja-JP" sz="2000" dirty="0">
                <a:solidFill>
                  <a:schemeClr val="tx1"/>
                </a:solidFill>
              </a:rPr>
              <a:t>der Kirchengemeinde sowie über die Art und die Höhe der zu erhebenden Ortskirchensteuer (§ 14 Absatz 2 </a:t>
            </a:r>
            <a:r>
              <a:rPr lang="de-DE" altLang="ja-JP" sz="2000" dirty="0" err="1">
                <a:solidFill>
                  <a:schemeClr val="tx1"/>
                </a:solidFill>
              </a:rPr>
              <a:t>KiStO</a:t>
            </a:r>
            <a:r>
              <a:rPr lang="de-DE" altLang="ja-JP" sz="2000" dirty="0">
                <a:solidFill>
                  <a:schemeClr val="tx1"/>
                </a:solidFill>
              </a:rPr>
              <a:t>),</a:t>
            </a:r>
          </a:p>
          <a:p>
            <a:pPr marL="358775" indent="-358775" algn="l">
              <a:spcAft>
                <a:spcPts val="600"/>
              </a:spcAft>
              <a:buFont typeface="Wingdings" pitchFamily="2" charset="2"/>
              <a:buChar char="v"/>
              <a:tabLst>
                <a:tab pos="88900" algn="l"/>
              </a:tabLst>
            </a:pPr>
            <a:r>
              <a:rPr lang="de-DE" altLang="ja-JP" sz="2000" dirty="0" smtClean="0">
                <a:solidFill>
                  <a:schemeClr val="tx1"/>
                </a:solidFill>
              </a:rPr>
              <a:t>Feststellung </a:t>
            </a:r>
            <a:r>
              <a:rPr lang="de-DE" altLang="ja-JP" sz="2000" dirty="0">
                <a:solidFill>
                  <a:schemeClr val="tx1"/>
                </a:solidFill>
              </a:rPr>
              <a:t>der Jahresrechnung (§ 14 Absatz 5 </a:t>
            </a:r>
            <a:r>
              <a:rPr lang="de-DE" altLang="ja-JP" sz="2000" dirty="0" err="1">
                <a:solidFill>
                  <a:schemeClr val="tx1"/>
                </a:solidFill>
              </a:rPr>
              <a:t>KiStO</a:t>
            </a:r>
            <a:r>
              <a:rPr lang="de-DE" altLang="ja-JP" sz="2000" dirty="0">
                <a:solidFill>
                  <a:schemeClr val="tx1"/>
                </a:solidFill>
              </a:rPr>
              <a:t>),</a:t>
            </a:r>
          </a:p>
          <a:p>
            <a:pPr marL="358775" indent="-358775" algn="l">
              <a:spcAft>
                <a:spcPts val="600"/>
              </a:spcAft>
              <a:buFont typeface="Wingdings" pitchFamily="2" charset="2"/>
              <a:buChar char="v"/>
              <a:tabLst>
                <a:tab pos="88900" algn="l"/>
              </a:tabLst>
            </a:pPr>
            <a:r>
              <a:rPr lang="de-DE" altLang="ja-JP" sz="2000" dirty="0" smtClean="0">
                <a:solidFill>
                  <a:schemeClr val="tx1"/>
                </a:solidFill>
              </a:rPr>
              <a:t>Bestellung </a:t>
            </a:r>
            <a:r>
              <a:rPr lang="de-DE" altLang="ja-JP" sz="2000" dirty="0">
                <a:solidFill>
                  <a:schemeClr val="tx1"/>
                </a:solidFill>
              </a:rPr>
              <a:t>eines Kirchengemeinderechners - in der Regel durch Beauftragung einer Verrechnungsstelle - (§ 18 Absatz 2 </a:t>
            </a:r>
            <a:r>
              <a:rPr lang="de-DE" altLang="ja-JP" sz="2000" dirty="0" err="1" smtClean="0">
                <a:solidFill>
                  <a:schemeClr val="tx1"/>
                </a:solidFill>
              </a:rPr>
              <a:t>KiStO</a:t>
            </a:r>
            <a:r>
              <a:rPr lang="de-DE" altLang="ja-JP" sz="2000" dirty="0" smtClean="0">
                <a:solidFill>
                  <a:schemeClr val="tx1"/>
                </a:solidFill>
              </a:rPr>
              <a:t>, bzw. § 6 KVO III</a:t>
            </a:r>
            <a:r>
              <a:rPr lang="de-DE" altLang="ja-JP" sz="2000" dirty="0" smtClean="0">
                <a:solidFill>
                  <a:schemeClr val="tx1"/>
                </a:solidFill>
              </a:rPr>
              <a:t>),</a:t>
            </a:r>
            <a:endParaRPr lang="de-DE" altLang="ja-JP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:\Buero\bandaro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52400"/>
            <a:ext cx="5334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Line 3"/>
          <p:cNvSpPr>
            <a:spLocks noChangeShapeType="1"/>
          </p:cNvSpPr>
          <p:nvPr/>
        </p:nvSpPr>
        <p:spPr bwMode="auto">
          <a:xfrm>
            <a:off x="914400" y="12192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8436" name="Line 6"/>
          <p:cNvSpPr>
            <a:spLocks noChangeShapeType="1"/>
          </p:cNvSpPr>
          <p:nvPr/>
        </p:nvSpPr>
        <p:spPr bwMode="auto">
          <a:xfrm>
            <a:off x="914400" y="64008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8437" name="Text Box 7"/>
          <p:cNvSpPr txBox="1">
            <a:spLocks noChangeArrowheads="1"/>
          </p:cNvSpPr>
          <p:nvPr/>
        </p:nvSpPr>
        <p:spPr bwMode="auto">
          <a:xfrm>
            <a:off x="742822" y="485083"/>
            <a:ext cx="70104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de-DE" sz="1800" b="1" u="sng" dirty="0" smtClean="0">
                <a:solidFill>
                  <a:schemeClr val="tx1"/>
                </a:solidFill>
                <a:cs typeface="Times New Roman" pitchFamily="18" charset="0"/>
              </a:rPr>
              <a:t>Aufgaben und Kompetenzen des Vorsitzenden des Stiftungsrates § 13 KVO III</a:t>
            </a:r>
          </a:p>
          <a:p>
            <a:pPr algn="ctr" eaLnBrk="0" hangingPunct="0"/>
            <a:endParaRPr lang="de-DE" sz="1400" dirty="0" smtClean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18438" name="Text Box 8"/>
          <p:cNvSpPr txBox="1">
            <a:spLocks noChangeArrowheads="1"/>
          </p:cNvSpPr>
          <p:nvPr/>
        </p:nvSpPr>
        <p:spPr bwMode="auto">
          <a:xfrm>
            <a:off x="1043608" y="1790602"/>
            <a:ext cx="6809184" cy="4324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58775" indent="-358775" algn="l">
              <a:spcAft>
                <a:spcPts val="600"/>
              </a:spcAft>
              <a:buFont typeface="Wingdings" pitchFamily="2" charset="2"/>
              <a:buChar char="v"/>
              <a:tabLst>
                <a:tab pos="88900" algn="l"/>
              </a:tabLst>
            </a:pPr>
            <a:r>
              <a:rPr lang="de-DE" altLang="ja-JP" sz="2000" dirty="0" smtClean="0">
                <a:solidFill>
                  <a:schemeClr val="tx1"/>
                </a:solidFill>
              </a:rPr>
              <a:t>Einberufung </a:t>
            </a:r>
            <a:r>
              <a:rPr lang="de-DE" altLang="ja-JP" sz="2000" dirty="0">
                <a:solidFill>
                  <a:schemeClr val="tx1"/>
                </a:solidFill>
              </a:rPr>
              <a:t>und Leitung der Sitzungen des Stiftungsrates  </a:t>
            </a:r>
          </a:p>
          <a:p>
            <a:pPr marL="358775" indent="-358775" algn="l">
              <a:spcAft>
                <a:spcPts val="600"/>
              </a:spcAft>
              <a:buFont typeface="Wingdings" pitchFamily="2" charset="2"/>
              <a:buChar char="v"/>
              <a:tabLst>
                <a:tab pos="88900" algn="l"/>
              </a:tabLst>
            </a:pPr>
            <a:r>
              <a:rPr lang="de-DE" altLang="ja-JP" sz="2000" dirty="0" smtClean="0">
                <a:solidFill>
                  <a:schemeClr val="tx1"/>
                </a:solidFill>
              </a:rPr>
              <a:t>Verantwortung für Vollzug </a:t>
            </a:r>
            <a:r>
              <a:rPr lang="de-DE" altLang="ja-JP" sz="2000" dirty="0">
                <a:solidFill>
                  <a:schemeClr val="tx1"/>
                </a:solidFill>
              </a:rPr>
              <a:t>der Beschlüsse </a:t>
            </a:r>
          </a:p>
          <a:p>
            <a:pPr marL="358775" indent="-358775" algn="l">
              <a:spcAft>
                <a:spcPts val="600"/>
              </a:spcAft>
              <a:buFont typeface="Wingdings" pitchFamily="2" charset="2"/>
              <a:buChar char="v"/>
              <a:tabLst>
                <a:tab pos="88900" algn="l"/>
              </a:tabLst>
            </a:pPr>
            <a:r>
              <a:rPr lang="de-DE" altLang="ja-JP" sz="2000" dirty="0" smtClean="0">
                <a:solidFill>
                  <a:schemeClr val="tx1"/>
                </a:solidFill>
              </a:rPr>
              <a:t>Erledigung </a:t>
            </a:r>
            <a:r>
              <a:rPr lang="de-DE" altLang="ja-JP" sz="2000" dirty="0">
                <a:solidFill>
                  <a:schemeClr val="tx1"/>
                </a:solidFill>
              </a:rPr>
              <a:t>der laufenden </a:t>
            </a:r>
            <a:r>
              <a:rPr lang="de-DE" altLang="ja-JP" sz="2000" dirty="0" smtClean="0">
                <a:solidFill>
                  <a:schemeClr val="tx1"/>
                </a:solidFill>
              </a:rPr>
              <a:t>(=regelmäßig wiederkehrenden) Vermögensangelegenheiten </a:t>
            </a:r>
            <a:endParaRPr lang="de-DE" altLang="ja-JP" sz="2000" dirty="0">
              <a:solidFill>
                <a:schemeClr val="tx1"/>
              </a:solidFill>
            </a:endParaRPr>
          </a:p>
          <a:p>
            <a:pPr marL="358775" indent="-358775" algn="l">
              <a:spcAft>
                <a:spcPts val="600"/>
              </a:spcAft>
              <a:buFont typeface="Wingdings" pitchFamily="2" charset="2"/>
              <a:buChar char="v"/>
              <a:tabLst>
                <a:tab pos="88900" algn="l"/>
              </a:tabLst>
            </a:pPr>
            <a:r>
              <a:rPr lang="de-DE" altLang="ja-JP" sz="2000" dirty="0" smtClean="0">
                <a:solidFill>
                  <a:schemeClr val="tx1"/>
                </a:solidFill>
              </a:rPr>
              <a:t>Eilentscheidungsrecht </a:t>
            </a:r>
            <a:r>
              <a:rPr lang="de-DE" altLang="ja-JP" sz="2000" dirty="0" smtClean="0">
                <a:solidFill>
                  <a:schemeClr val="tx1"/>
                </a:solidFill>
              </a:rPr>
              <a:t>(dringlich, unaufschiebbar)</a:t>
            </a:r>
            <a:endParaRPr lang="de-DE" altLang="ja-JP" sz="2000" dirty="0" smtClean="0">
              <a:solidFill>
                <a:schemeClr val="tx1"/>
              </a:solidFill>
            </a:endParaRPr>
          </a:p>
          <a:p>
            <a:pPr marL="358775" indent="-358775" algn="l">
              <a:spcAft>
                <a:spcPts val="600"/>
              </a:spcAft>
              <a:buFont typeface="Wingdings" pitchFamily="2" charset="2"/>
              <a:buChar char="v"/>
              <a:tabLst>
                <a:tab pos="88900" algn="l"/>
              </a:tabLst>
            </a:pPr>
            <a:r>
              <a:rPr lang="de-DE" altLang="ja-JP" sz="2000" dirty="0" smtClean="0">
                <a:solidFill>
                  <a:schemeClr val="tx1"/>
                </a:solidFill>
              </a:rPr>
              <a:t>Erteilung von Kassenanordnungen </a:t>
            </a:r>
          </a:p>
          <a:p>
            <a:pPr marL="815975" lvl="2" indent="-358775" algn="l">
              <a:spcAft>
                <a:spcPts val="600"/>
              </a:spcAft>
              <a:buFont typeface="Wingdings" pitchFamily="2" charset="2"/>
              <a:buChar char="v"/>
              <a:tabLst>
                <a:tab pos="88900" algn="l"/>
              </a:tabLst>
            </a:pPr>
            <a:r>
              <a:rPr lang="de-DE" altLang="ja-JP" sz="2000" dirty="0" smtClean="0">
                <a:solidFill>
                  <a:schemeClr val="tx1"/>
                </a:solidFill>
              </a:rPr>
              <a:t>Unbegrenzt im Rahmen </a:t>
            </a:r>
            <a:r>
              <a:rPr lang="de-DE" altLang="ja-JP" sz="2000" dirty="0">
                <a:solidFill>
                  <a:schemeClr val="tx1"/>
                </a:solidFill>
              </a:rPr>
              <a:t>d</a:t>
            </a:r>
            <a:r>
              <a:rPr lang="de-DE" altLang="ja-JP" sz="2000" dirty="0" smtClean="0">
                <a:solidFill>
                  <a:schemeClr val="tx1"/>
                </a:solidFill>
              </a:rPr>
              <a:t>es Haushaltsplans sofern keine neuen Verbindlichkeiten </a:t>
            </a:r>
          </a:p>
          <a:p>
            <a:pPr marL="358775" indent="-358775" algn="l">
              <a:spcAft>
                <a:spcPts val="600"/>
              </a:spcAft>
              <a:buFont typeface="Wingdings" pitchFamily="2" charset="2"/>
              <a:buChar char="v"/>
              <a:tabLst>
                <a:tab pos="88900" algn="l"/>
              </a:tabLst>
            </a:pPr>
            <a:r>
              <a:rPr lang="de-DE" altLang="ja-JP" sz="2000" dirty="0" smtClean="0">
                <a:solidFill>
                  <a:schemeClr val="tx1"/>
                </a:solidFill>
              </a:rPr>
              <a:t>Anordnung von über oder außerplanmäßigen Ausgaben</a:t>
            </a:r>
          </a:p>
          <a:p>
            <a:pPr marL="815975" lvl="1" indent="-358775" algn="l">
              <a:spcAft>
                <a:spcPts val="600"/>
              </a:spcAft>
              <a:buFont typeface="Wingdings" pitchFamily="2" charset="2"/>
              <a:buChar char="v"/>
              <a:tabLst>
                <a:tab pos="88900" algn="l"/>
              </a:tabLst>
            </a:pPr>
            <a:r>
              <a:rPr lang="de-DE" altLang="ja-JP" sz="2000" dirty="0" smtClean="0">
                <a:solidFill>
                  <a:schemeClr val="tx1"/>
                </a:solidFill>
              </a:rPr>
              <a:t>Bis 5.000 € außerhalb des Haushaltsplans </a:t>
            </a:r>
            <a:endParaRPr lang="de-DE" altLang="ja-JP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:\Buero\bandaro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52400"/>
            <a:ext cx="5334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Line 3"/>
          <p:cNvSpPr>
            <a:spLocks noChangeShapeType="1"/>
          </p:cNvSpPr>
          <p:nvPr/>
        </p:nvSpPr>
        <p:spPr bwMode="auto">
          <a:xfrm>
            <a:off x="914400" y="12192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8436" name="Line 6"/>
          <p:cNvSpPr>
            <a:spLocks noChangeShapeType="1"/>
          </p:cNvSpPr>
          <p:nvPr/>
        </p:nvSpPr>
        <p:spPr bwMode="auto">
          <a:xfrm>
            <a:off x="914400" y="64008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8437" name="Text Box 7"/>
          <p:cNvSpPr txBox="1">
            <a:spLocks noChangeArrowheads="1"/>
          </p:cNvSpPr>
          <p:nvPr/>
        </p:nvSpPr>
        <p:spPr bwMode="auto">
          <a:xfrm>
            <a:off x="1146772" y="1324123"/>
            <a:ext cx="701040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de-DE" sz="1800" b="1" u="sng" dirty="0" smtClean="0">
                <a:solidFill>
                  <a:schemeClr val="tx1"/>
                </a:solidFill>
                <a:cs typeface="Times New Roman" pitchFamily="18" charset="0"/>
              </a:rPr>
              <a:t>Aufgaben und Kompetenzen des stellvertretenden Vorsitzenden des Stiftungsrates</a:t>
            </a:r>
          </a:p>
          <a:p>
            <a:pPr algn="ctr" eaLnBrk="0" hangingPunct="0"/>
            <a:endParaRPr lang="de-DE" sz="14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ctr" eaLnBrk="0" hangingPunct="0"/>
            <a:r>
              <a:rPr lang="de-DE" sz="1800" b="1" dirty="0" smtClean="0">
                <a:solidFill>
                  <a:schemeClr val="tx1"/>
                </a:solidFill>
                <a:cs typeface="Times New Roman" pitchFamily="18" charset="0"/>
              </a:rPr>
              <a:t>(§ 14 KVO III) </a:t>
            </a:r>
          </a:p>
        </p:txBody>
      </p:sp>
      <p:sp>
        <p:nvSpPr>
          <p:cNvPr id="18438" name="Text Box 8"/>
          <p:cNvSpPr txBox="1">
            <a:spLocks noChangeArrowheads="1"/>
          </p:cNvSpPr>
          <p:nvPr/>
        </p:nvSpPr>
        <p:spPr bwMode="auto">
          <a:xfrm>
            <a:off x="1146772" y="2462896"/>
            <a:ext cx="6400800" cy="2908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15975" lvl="1" indent="-358775" algn="l">
              <a:spcAft>
                <a:spcPts val="600"/>
              </a:spcAft>
              <a:buFont typeface="Wingdings" pitchFamily="2" charset="2"/>
              <a:buChar char="v"/>
              <a:tabLst>
                <a:tab pos="88900" algn="l"/>
              </a:tabLst>
            </a:pP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Vertretung des Vorsitzenden in den laufenden Aufgaben der Geschäftsführung bei </a:t>
            </a:r>
          </a:p>
          <a:p>
            <a:pPr lvl="2" algn="l">
              <a:spcAft>
                <a:spcPts val="600"/>
              </a:spcAft>
              <a:tabLst>
                <a:tab pos="88900" algn="l"/>
              </a:tabLst>
            </a:pP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a) Abwesenheit</a:t>
            </a:r>
          </a:p>
          <a:p>
            <a:pPr lvl="1" algn="l">
              <a:spcAft>
                <a:spcPts val="600"/>
              </a:spcAft>
              <a:tabLst>
                <a:tab pos="88900" algn="l"/>
              </a:tabLst>
            </a:pP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	b) Verhinderung</a:t>
            </a:r>
          </a:p>
          <a:p>
            <a:pPr lvl="1" algn="l">
              <a:spcAft>
                <a:spcPts val="600"/>
              </a:spcAft>
              <a:tabLst>
                <a:tab pos="88900" algn="l"/>
              </a:tabLst>
            </a:pP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	c) Vakanz im Amt des Vorsitzenden</a:t>
            </a:r>
          </a:p>
          <a:p>
            <a:pPr marL="815975" lvl="1" indent="-358775" algn="l">
              <a:spcAft>
                <a:spcPts val="600"/>
              </a:spcAft>
              <a:buFont typeface="Wingdings" pitchFamily="2" charset="2"/>
              <a:buChar char="v"/>
              <a:tabLst>
                <a:tab pos="88900" algn="l"/>
              </a:tabLst>
            </a:pPr>
            <a:r>
              <a:rPr lang="de-DE" altLang="ja-JP" sz="2000" dirty="0" smtClean="0">
                <a:solidFill>
                  <a:schemeClr val="tx1"/>
                </a:solidFill>
              </a:rPr>
              <a:t>Ggf. Übertragung von Vermögensangelegenheiten gem. § 23 KVO III</a:t>
            </a:r>
            <a:endParaRPr lang="de-DE" altLang="ja-JP" sz="2000" dirty="0">
              <a:solidFill>
                <a:schemeClr val="tx1"/>
              </a:solidFill>
            </a:endParaRPr>
          </a:p>
          <a:p>
            <a:pPr marL="815975" lvl="1" indent="-358775" algn="l">
              <a:spcAft>
                <a:spcPts val="600"/>
              </a:spcAft>
              <a:buFont typeface="Wingdings" pitchFamily="2" charset="2"/>
              <a:buChar char="v"/>
              <a:tabLst>
                <a:tab pos="88900" algn="l"/>
              </a:tabLst>
            </a:pPr>
            <a:endParaRPr lang="de-DE" sz="1800" dirty="0" smtClean="0">
              <a:solidFill>
                <a:schemeClr val="tx1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00718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:\Buero\bandaro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52400"/>
            <a:ext cx="5334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Line 3"/>
          <p:cNvSpPr>
            <a:spLocks noChangeShapeType="1"/>
          </p:cNvSpPr>
          <p:nvPr/>
        </p:nvSpPr>
        <p:spPr bwMode="auto">
          <a:xfrm>
            <a:off x="914400" y="12192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8436" name="Line 6"/>
          <p:cNvSpPr>
            <a:spLocks noChangeShapeType="1"/>
          </p:cNvSpPr>
          <p:nvPr/>
        </p:nvSpPr>
        <p:spPr bwMode="auto">
          <a:xfrm>
            <a:off x="914400" y="64008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8437" name="Text Box 7"/>
          <p:cNvSpPr txBox="1">
            <a:spLocks noChangeArrowheads="1"/>
          </p:cNvSpPr>
          <p:nvPr/>
        </p:nvSpPr>
        <p:spPr bwMode="auto">
          <a:xfrm>
            <a:off x="611560" y="435317"/>
            <a:ext cx="70104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de-DE" sz="2200" b="1" u="sng" dirty="0" smtClean="0">
                <a:solidFill>
                  <a:schemeClr val="tx1"/>
                </a:solidFill>
                <a:cs typeface="Times New Roman" pitchFamily="18" charset="0"/>
              </a:rPr>
              <a:t>Aufgaben und Kompetenzen des Stiftungsrates</a:t>
            </a:r>
          </a:p>
          <a:p>
            <a:pPr algn="ctr" eaLnBrk="0" hangingPunct="0"/>
            <a:r>
              <a:rPr lang="de-DE" sz="2200" b="1" dirty="0" smtClean="0">
                <a:solidFill>
                  <a:schemeClr val="tx1"/>
                </a:solidFill>
                <a:cs typeface="Times New Roman" pitchFamily="18" charset="0"/>
              </a:rPr>
              <a:t>(§ 8 KVO III) </a:t>
            </a:r>
          </a:p>
        </p:txBody>
      </p:sp>
      <p:sp>
        <p:nvSpPr>
          <p:cNvPr id="18438" name="Text Box 8"/>
          <p:cNvSpPr txBox="1">
            <a:spLocks noChangeArrowheads="1"/>
          </p:cNvSpPr>
          <p:nvPr/>
        </p:nvSpPr>
        <p:spPr bwMode="auto">
          <a:xfrm>
            <a:off x="914400" y="1233643"/>
            <a:ext cx="7906072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Kein </a:t>
            </a: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abschließender Zuständigkeitskatalog; aber </a:t>
            </a: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Grundfunktionen:</a:t>
            </a:r>
          </a:p>
          <a:p>
            <a:pPr marL="357188" lvl="1" indent="-284163" algn="l">
              <a:spcAft>
                <a:spcPts val="600"/>
              </a:spcAft>
              <a:buFont typeface="Wingdings" pitchFamily="2" charset="2"/>
              <a:buChar char="v"/>
            </a:pP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Verwaltung </a:t>
            </a: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des örtlichen </a:t>
            </a: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Kirchenvermögens</a:t>
            </a:r>
          </a:p>
          <a:p>
            <a:pPr marL="357188" lvl="1" indent="-284163" algn="l">
              <a:spcAft>
                <a:spcPts val="600"/>
              </a:spcAft>
              <a:buFont typeface="Wingdings" pitchFamily="2" charset="2"/>
              <a:buChar char="v"/>
            </a:pP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Vertretung </a:t>
            </a: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der örtlichen kirchlichen Rechtspersonen im </a:t>
            </a: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Rechtsverkehr</a:t>
            </a:r>
          </a:p>
          <a:p>
            <a:pPr marL="357188" lvl="1" indent="-284163" algn="l">
              <a:spcAft>
                <a:spcPts val="600"/>
              </a:spcAft>
              <a:buFont typeface="Wingdings" pitchFamily="2" charset="2"/>
              <a:buChar char="v"/>
            </a:pP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Einhaltung der pastoralen Richtlinien des PGRs </a:t>
            </a:r>
          </a:p>
          <a:p>
            <a:pPr marL="357188" lvl="1" indent="-284163" algn="l">
              <a:spcAft>
                <a:spcPts val="600"/>
              </a:spcAft>
              <a:buFont typeface="Wingdings" pitchFamily="2" charset="2"/>
              <a:buChar char="v"/>
            </a:pP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Information des PGRs </a:t>
            </a:r>
            <a:endParaRPr lang="de-DE" sz="2000" dirty="0">
              <a:solidFill>
                <a:schemeClr val="tx1"/>
              </a:solidFill>
              <a:cs typeface="Times New Roman" pitchFamily="18" charset="0"/>
            </a:endParaRPr>
          </a:p>
          <a:p>
            <a:pPr marL="357188" lvl="1" indent="-284163" algn="l">
              <a:spcAft>
                <a:spcPts val="600"/>
              </a:spcAft>
              <a:buFont typeface="Wingdings" pitchFamily="2" charset="2"/>
              <a:buChar char="v"/>
            </a:pP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Vorberatung der zur Beschlussfassung durch den PGR bestimmten Vorlagen </a:t>
            </a:r>
            <a:endParaRPr lang="de-DE" sz="20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357188" lvl="1" indent="-284163" algn="l">
              <a:spcAft>
                <a:spcPts val="600"/>
              </a:spcAft>
              <a:buFont typeface="Wingdings" pitchFamily="2" charset="2"/>
              <a:buChar char="v"/>
              <a:tabLst>
                <a:tab pos="88900" algn="l"/>
              </a:tabLst>
            </a:pP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im Innenverhältnis Entscheidung durch Beschluss, soweit keine Beauftragung an Dritte vorliegt</a:t>
            </a:r>
          </a:p>
          <a:p>
            <a:pPr marL="357188" lvl="1" indent="-284163" algn="l">
              <a:spcAft>
                <a:spcPts val="600"/>
              </a:spcAft>
              <a:buFont typeface="Wingdings" pitchFamily="2" charset="2"/>
              <a:buChar char="v"/>
              <a:tabLst>
                <a:tab pos="88900" algn="l"/>
              </a:tabLst>
            </a:pP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im Außenverhältnis sind erforderlich (und genügen) zwei Unterschriften (darunter Vors. oder Stellv.) und die Einhaltung der Schriftform</a:t>
            </a:r>
          </a:p>
          <a:p>
            <a:pPr marL="357188" lvl="1" indent="-284163" algn="l">
              <a:spcAft>
                <a:spcPts val="600"/>
              </a:spcAft>
              <a:buFont typeface="Wingdings" pitchFamily="2" charset="2"/>
              <a:buChar char="v"/>
              <a:tabLst>
                <a:tab pos="88900" algn="l"/>
              </a:tabLst>
            </a:pPr>
            <a:r>
              <a:rPr lang="de-DE" sz="2000" b="1" dirty="0" smtClean="0">
                <a:solidFill>
                  <a:schemeClr val="tx1"/>
                </a:solidFill>
                <a:cs typeface="Times New Roman" pitchFamily="18" charset="0"/>
              </a:rPr>
              <a:t>Ausnahme</a:t>
            </a:r>
            <a:r>
              <a:rPr lang="de-DE" sz="2000" b="1" dirty="0">
                <a:solidFill>
                  <a:schemeClr val="tx1"/>
                </a:solidFill>
                <a:cs typeface="Times New Roman" pitchFamily="18" charset="0"/>
              </a:rPr>
              <a:t>:</a:t>
            </a: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 Alleinvertretungsrecht des Vors. bzw. stellv. Vors. </a:t>
            </a:r>
            <a:endParaRPr lang="de-DE" sz="20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357188" lvl="1" indent="-284163" algn="l">
              <a:spcAft>
                <a:spcPts val="600"/>
              </a:spcAft>
              <a:buFont typeface="Wingdings" pitchFamily="2" charset="2"/>
              <a:buChar char="v"/>
            </a:pPr>
            <a:endParaRPr lang="de-DE" sz="20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357188" lvl="1" indent="-284163" algn="l">
              <a:spcAft>
                <a:spcPts val="600"/>
              </a:spcAft>
              <a:buFont typeface="Wingdings" pitchFamily="2" charset="2"/>
              <a:buChar char="v"/>
            </a:pPr>
            <a:endParaRPr lang="de-DE" sz="1800" dirty="0" smtClean="0">
              <a:solidFill>
                <a:schemeClr val="tx1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D:\Buero\bandaro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2400"/>
            <a:ext cx="5334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Line 3"/>
          <p:cNvSpPr>
            <a:spLocks noChangeShapeType="1"/>
          </p:cNvSpPr>
          <p:nvPr/>
        </p:nvSpPr>
        <p:spPr bwMode="auto">
          <a:xfrm>
            <a:off x="914400" y="12192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0484" name="Line 6"/>
          <p:cNvSpPr>
            <a:spLocks noChangeShapeType="1"/>
          </p:cNvSpPr>
          <p:nvPr/>
        </p:nvSpPr>
        <p:spPr bwMode="auto">
          <a:xfrm>
            <a:off x="914400" y="64008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0485" name="Text Box 7"/>
          <p:cNvSpPr txBox="1">
            <a:spLocks noChangeArrowheads="1"/>
          </p:cNvSpPr>
          <p:nvPr/>
        </p:nvSpPr>
        <p:spPr bwMode="auto">
          <a:xfrm>
            <a:off x="395536" y="556778"/>
            <a:ext cx="7467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de-DE" sz="1800" b="1" u="sng" dirty="0" smtClean="0">
                <a:solidFill>
                  <a:schemeClr val="tx1"/>
                </a:solidFill>
                <a:cs typeface="Times New Roman" pitchFamily="18" charset="0"/>
              </a:rPr>
              <a:t>Möglichkeiten </a:t>
            </a:r>
            <a:r>
              <a:rPr lang="de-DE" sz="1800" b="1" u="sng" dirty="0">
                <a:solidFill>
                  <a:schemeClr val="tx1"/>
                </a:solidFill>
                <a:cs typeface="Times New Roman" pitchFamily="18" charset="0"/>
              </a:rPr>
              <a:t>der Einflussnahme des </a:t>
            </a:r>
            <a:r>
              <a:rPr lang="de-DE" sz="1800" b="1" u="sng" dirty="0" smtClean="0">
                <a:solidFill>
                  <a:schemeClr val="tx1"/>
                </a:solidFill>
                <a:cs typeface="Times New Roman" pitchFamily="18" charset="0"/>
              </a:rPr>
              <a:t>Pfarrgemeinderats</a:t>
            </a:r>
          </a:p>
          <a:p>
            <a:pPr algn="ctr" eaLnBrk="0" hangingPunct="0"/>
            <a:r>
              <a:rPr lang="de-DE" sz="1800" b="1" u="sng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de-DE" sz="1800" b="1" u="sng" dirty="0">
                <a:solidFill>
                  <a:schemeClr val="tx1"/>
                </a:solidFill>
                <a:cs typeface="Times New Roman" pitchFamily="18" charset="0"/>
              </a:rPr>
              <a:t>auf den Stiftungsrat </a:t>
            </a:r>
          </a:p>
        </p:txBody>
      </p:sp>
      <p:sp>
        <p:nvSpPr>
          <p:cNvPr id="20486" name="Text Box 8"/>
          <p:cNvSpPr txBox="1">
            <a:spLocks noChangeArrowheads="1"/>
          </p:cNvSpPr>
          <p:nvPr/>
        </p:nvSpPr>
        <p:spPr bwMode="auto">
          <a:xfrm>
            <a:off x="827584" y="1367950"/>
            <a:ext cx="777240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8288" indent="-268288" algn="l">
              <a:spcAft>
                <a:spcPts val="600"/>
              </a:spcAft>
              <a:buFont typeface="Wingdings" pitchFamily="2" charset="2"/>
              <a:buChar char="v"/>
            </a:pP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Bildung </a:t>
            </a: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des Stiftungsrates durch </a:t>
            </a: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Wahl</a:t>
            </a:r>
          </a:p>
          <a:p>
            <a:pPr marL="268288" indent="-268288" algn="l">
              <a:spcAft>
                <a:spcPts val="600"/>
              </a:spcAft>
              <a:buFont typeface="Wingdings" pitchFamily="2" charset="2"/>
              <a:buChar char="v"/>
              <a:tabLst>
                <a:tab pos="88900" algn="l"/>
              </a:tabLst>
            </a:pP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Aufstellung „Pastoraler Richtlinien“ für den Haushalt und die </a:t>
            </a: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Vermögensverwaltung </a:t>
            </a:r>
          </a:p>
          <a:p>
            <a:pPr marL="268288" indent="-268288" algn="l">
              <a:spcAft>
                <a:spcPts val="600"/>
              </a:spcAft>
              <a:buFont typeface="Wingdings" pitchFamily="2" charset="2"/>
              <a:buChar char="v"/>
              <a:tabLst>
                <a:tab pos="88900" algn="l"/>
              </a:tabLst>
            </a:pP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die </a:t>
            </a: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Berichtspflicht des Stiftungsrates gegenüber dem Pfarrgemeinderat </a:t>
            </a:r>
            <a:endParaRPr lang="de-DE" sz="20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268288" indent="-268288" algn="l">
              <a:spcAft>
                <a:spcPts val="600"/>
              </a:spcAft>
              <a:buFont typeface="Wingdings" pitchFamily="2" charset="2"/>
              <a:buChar char="v"/>
              <a:tabLst>
                <a:tab pos="88900" algn="l"/>
              </a:tabLst>
            </a:pP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Bindung </a:t>
            </a: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des Stiftungsrates an die im Rahmen seiner Zuständigkeit gefassten </a:t>
            </a: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Beschlüsse </a:t>
            </a: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des </a:t>
            </a: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Pfarrgemeinderates</a:t>
            </a:r>
          </a:p>
          <a:p>
            <a:pPr marL="268288" indent="-268288" algn="l">
              <a:spcAft>
                <a:spcPts val="600"/>
              </a:spcAft>
              <a:buFont typeface="Wingdings" pitchFamily="2" charset="2"/>
              <a:buChar char="v"/>
              <a:tabLst>
                <a:tab pos="88900" algn="l"/>
              </a:tabLst>
            </a:pP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Das </a:t>
            </a: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„</a:t>
            </a: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Kassationsrecht“</a:t>
            </a:r>
            <a:b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</a:b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Befugnis </a:t>
            </a: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zur nachträglichen Änderung oder Aufhebung von 	 Beschlüssen des Stiftungsrates </a:t>
            </a: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mit </a:t>
            </a: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qualifizierter </a:t>
            </a: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Mehrheit (2/3)</a:t>
            </a:r>
          </a:p>
          <a:p>
            <a:pPr marL="268288" indent="-268288" algn="l">
              <a:spcAft>
                <a:spcPts val="600"/>
              </a:spcAft>
              <a:buFont typeface="Wingdings" pitchFamily="2" charset="2"/>
              <a:buChar char="v"/>
              <a:tabLst>
                <a:tab pos="88900" algn="l"/>
              </a:tabLst>
            </a:pP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Die </a:t>
            </a: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Befugnis zur Abwahl von Mitgliedern des Stiftungsrates </a:t>
            </a: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mit </a:t>
            </a: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qualifizierter Mehrheit</a:t>
            </a:r>
          </a:p>
          <a:p>
            <a:pPr algn="just">
              <a:spcBef>
                <a:spcPct val="50000"/>
              </a:spcBef>
              <a:tabLst>
                <a:tab pos="88900" algn="l"/>
              </a:tabLst>
            </a:pPr>
            <a:r>
              <a:rPr lang="de-DE" sz="2000" b="1" u="sng" dirty="0" smtClean="0">
                <a:solidFill>
                  <a:schemeClr val="tx1"/>
                </a:solidFill>
                <a:cs typeface="Times New Roman" pitchFamily="18" charset="0"/>
              </a:rPr>
              <a:t>Der </a:t>
            </a:r>
            <a:r>
              <a:rPr lang="de-DE" sz="2000" b="1" u="sng" dirty="0">
                <a:solidFill>
                  <a:schemeClr val="tx1"/>
                </a:solidFill>
                <a:cs typeface="Times New Roman" pitchFamily="18" charset="0"/>
              </a:rPr>
              <a:t>Pfarrgemeinderat hat im Konfliktfall die „Lufthoheit“ in der </a:t>
            </a:r>
            <a:r>
              <a:rPr lang="de-DE" sz="2000" b="1" u="sng" dirty="0" smtClean="0">
                <a:solidFill>
                  <a:schemeClr val="tx1"/>
                </a:solidFill>
                <a:cs typeface="Times New Roman" pitchFamily="18" charset="0"/>
              </a:rPr>
              <a:t>Vermögensverwaltung</a:t>
            </a:r>
            <a:r>
              <a:rPr lang="de-DE" sz="2000" dirty="0" smtClean="0">
                <a:solidFill>
                  <a:schemeClr val="tx1"/>
                </a:solidFill>
                <a:cs typeface="Arial" charset="0"/>
              </a:rPr>
              <a:t> </a:t>
            </a:r>
            <a:endParaRPr lang="de-DE" sz="2000" dirty="0">
              <a:solidFill>
                <a:schemeClr val="tx1"/>
              </a:solidFill>
              <a:cs typeface="Arial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D:\Buero\bandaro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2400"/>
            <a:ext cx="5334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Line 3"/>
          <p:cNvSpPr>
            <a:spLocks noChangeShapeType="1"/>
          </p:cNvSpPr>
          <p:nvPr/>
        </p:nvSpPr>
        <p:spPr bwMode="auto">
          <a:xfrm>
            <a:off x="914400" y="12192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1508" name="Line 6"/>
          <p:cNvSpPr>
            <a:spLocks noChangeShapeType="1"/>
          </p:cNvSpPr>
          <p:nvPr/>
        </p:nvSpPr>
        <p:spPr bwMode="auto">
          <a:xfrm>
            <a:off x="914400" y="64008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1509" name="Text Box 7"/>
          <p:cNvSpPr txBox="1">
            <a:spLocks noChangeArrowheads="1"/>
          </p:cNvSpPr>
          <p:nvPr/>
        </p:nvSpPr>
        <p:spPr bwMode="auto">
          <a:xfrm>
            <a:off x="395536" y="688113"/>
            <a:ext cx="7010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de-DE" sz="1800" b="1" u="sng" dirty="0" smtClean="0">
                <a:solidFill>
                  <a:schemeClr val="tx1"/>
                </a:solidFill>
                <a:cs typeface="Times New Roman" pitchFamily="18" charset="0"/>
              </a:rPr>
              <a:t>Möglichkeiten der Delegation </a:t>
            </a:r>
            <a:r>
              <a:rPr lang="de-DE" sz="1800" b="1" u="sng" dirty="0">
                <a:solidFill>
                  <a:schemeClr val="tx1"/>
                </a:solidFill>
                <a:cs typeface="Times New Roman" pitchFamily="18" charset="0"/>
              </a:rPr>
              <a:t>von Verantwortung </a:t>
            </a:r>
          </a:p>
        </p:txBody>
      </p:sp>
      <p:sp>
        <p:nvSpPr>
          <p:cNvPr id="21510" name="Text Box 8"/>
          <p:cNvSpPr txBox="1">
            <a:spLocks noChangeArrowheads="1"/>
          </p:cNvSpPr>
          <p:nvPr/>
        </p:nvSpPr>
        <p:spPr bwMode="auto">
          <a:xfrm>
            <a:off x="762000" y="1403729"/>
            <a:ext cx="77724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/>
            <a:r>
              <a:rPr lang="de-DE" sz="1800" b="1" dirty="0">
                <a:solidFill>
                  <a:schemeClr val="tx1"/>
                </a:solidFill>
                <a:cs typeface="Times New Roman" pitchFamily="18" charset="0"/>
              </a:rPr>
              <a:t>Rechtlich geregelte Institute der Delegation sind:</a:t>
            </a:r>
          </a:p>
          <a:p>
            <a:pPr marL="285750" indent="-285750" algn="just" eaLnBrk="0" hangingPunct="0">
              <a:buFont typeface="Wingdings" panose="05000000000000000000" pitchFamily="2" charset="2"/>
              <a:buChar char="v"/>
            </a:pPr>
            <a:r>
              <a:rPr lang="de-DE" sz="1800" b="1" dirty="0" smtClean="0">
                <a:solidFill>
                  <a:schemeClr val="tx1"/>
                </a:solidFill>
                <a:cs typeface="Times New Roman" pitchFamily="18" charset="0"/>
              </a:rPr>
              <a:t>der </a:t>
            </a:r>
            <a:r>
              <a:rPr lang="de-DE" sz="1800" b="1" dirty="0">
                <a:solidFill>
                  <a:schemeClr val="tx1"/>
                </a:solidFill>
                <a:cs typeface="Times New Roman" pitchFamily="18" charset="0"/>
              </a:rPr>
              <a:t>Auftrag (§ 23 Abs. 1 und 2 KVO III</a:t>
            </a:r>
            <a:r>
              <a:rPr lang="de-DE" sz="1800" b="1" dirty="0" smtClean="0">
                <a:solidFill>
                  <a:schemeClr val="tx1"/>
                </a:solidFill>
                <a:cs typeface="Times New Roman" pitchFamily="18" charset="0"/>
              </a:rPr>
              <a:t>), z. B. Sorge um Kindergärten, Liegenschaften, Kassenführung</a:t>
            </a:r>
            <a:endParaRPr lang="de-DE" sz="1800" b="1" dirty="0">
              <a:solidFill>
                <a:schemeClr val="tx1"/>
              </a:solidFill>
              <a:cs typeface="Times New Roman" pitchFamily="18" charset="0"/>
            </a:endParaRPr>
          </a:p>
          <a:p>
            <a:pPr marL="358775" indent="-358775" algn="just" eaLnBrk="0" hangingPunct="0">
              <a:buFont typeface="Wingdings" pitchFamily="2" charset="2"/>
              <a:buChar char="v"/>
            </a:pPr>
            <a:r>
              <a:rPr lang="de-DE" sz="1800" b="1" dirty="0" smtClean="0">
                <a:solidFill>
                  <a:schemeClr val="tx1"/>
                </a:solidFill>
                <a:cs typeface="Times New Roman" pitchFamily="18" charset="0"/>
              </a:rPr>
              <a:t>die </a:t>
            </a:r>
            <a:r>
              <a:rPr lang="de-DE" sz="1800" b="1" dirty="0">
                <a:solidFill>
                  <a:schemeClr val="tx1"/>
                </a:solidFill>
                <a:cs typeface="Times New Roman" pitchFamily="18" charset="0"/>
              </a:rPr>
              <a:t>Vollmacht (§ 23 Abs. 4 KVO III)</a:t>
            </a:r>
            <a:endParaRPr lang="de-DE" sz="1800" dirty="0">
              <a:solidFill>
                <a:schemeClr val="tx1"/>
              </a:solidFill>
              <a:cs typeface="Times New Roman" pitchFamily="18" charset="0"/>
            </a:endParaRPr>
          </a:p>
          <a:p>
            <a:pPr algn="just" eaLnBrk="0" hangingPunct="0"/>
            <a:r>
              <a:rPr lang="de-DE" sz="1800" dirty="0">
                <a:solidFill>
                  <a:schemeClr val="tx1"/>
                </a:solidFill>
                <a:cs typeface="Times New Roman" pitchFamily="18" charset="0"/>
              </a:rPr>
              <a:t> </a:t>
            </a:r>
          </a:p>
          <a:p>
            <a:pPr algn="just" eaLnBrk="0" hangingPunct="0"/>
            <a:r>
              <a:rPr lang="de-DE" sz="1800" dirty="0">
                <a:solidFill>
                  <a:schemeClr val="tx1"/>
                </a:solidFill>
                <a:cs typeface="Times New Roman" pitchFamily="18" charset="0"/>
              </a:rPr>
              <a:t>Durch den </a:t>
            </a:r>
            <a:r>
              <a:rPr lang="de-DE" sz="1800" b="1" dirty="0">
                <a:solidFill>
                  <a:schemeClr val="tx1"/>
                </a:solidFill>
                <a:cs typeface="Times New Roman" pitchFamily="18" charset="0"/>
              </a:rPr>
              <a:t>Auftrag</a:t>
            </a:r>
            <a:r>
              <a:rPr lang="de-DE" sz="1800" dirty="0">
                <a:solidFill>
                  <a:schemeClr val="tx1"/>
                </a:solidFill>
                <a:cs typeface="Times New Roman" pitchFamily="18" charset="0"/>
              </a:rPr>
              <a:t> werden einer Person oder einer Personenmehrheit Vermögensangelegenheiten und die dazu notwendigen </a:t>
            </a:r>
            <a:r>
              <a:rPr lang="de-DE" sz="1800" dirty="0" smtClean="0">
                <a:solidFill>
                  <a:schemeClr val="tx1"/>
                </a:solidFill>
                <a:cs typeface="Times New Roman" pitchFamily="18" charset="0"/>
              </a:rPr>
              <a:t>Entscheidungs-befugnisse </a:t>
            </a:r>
            <a:r>
              <a:rPr lang="de-DE" sz="1800" dirty="0">
                <a:solidFill>
                  <a:schemeClr val="tx1"/>
                </a:solidFill>
                <a:cs typeface="Times New Roman" pitchFamily="18" charset="0"/>
              </a:rPr>
              <a:t>zur selbständigen Erledigung übertragen: Innenverhältnis</a:t>
            </a:r>
          </a:p>
          <a:p>
            <a:pPr algn="just" eaLnBrk="0" hangingPunct="0"/>
            <a:r>
              <a:rPr lang="de-DE" sz="1800" dirty="0">
                <a:solidFill>
                  <a:schemeClr val="tx1"/>
                </a:solidFill>
                <a:cs typeface="Times New Roman" pitchFamily="18" charset="0"/>
              </a:rPr>
              <a:t> </a:t>
            </a:r>
          </a:p>
          <a:p>
            <a:pPr algn="just" eaLnBrk="0" hangingPunct="0"/>
            <a:r>
              <a:rPr lang="de-DE" sz="1800" dirty="0">
                <a:solidFill>
                  <a:schemeClr val="tx1"/>
                </a:solidFill>
                <a:cs typeface="Times New Roman" pitchFamily="18" charset="0"/>
              </a:rPr>
              <a:t>Durch die </a:t>
            </a:r>
            <a:r>
              <a:rPr lang="de-DE" sz="1800" b="1" dirty="0">
                <a:solidFill>
                  <a:schemeClr val="tx1"/>
                </a:solidFill>
                <a:cs typeface="Times New Roman" pitchFamily="18" charset="0"/>
              </a:rPr>
              <a:t>Vollmacht</a:t>
            </a:r>
            <a:r>
              <a:rPr lang="de-DE" sz="1800" dirty="0">
                <a:solidFill>
                  <a:schemeClr val="tx1"/>
                </a:solidFill>
                <a:cs typeface="Times New Roman" pitchFamily="18" charset="0"/>
              </a:rPr>
              <a:t> werden den beauftragten Personen die zur Rechtsvertretung notwendigen Befugnisse eingeräumt: Außenverhältnis</a:t>
            </a:r>
          </a:p>
          <a:p>
            <a:pPr algn="just" eaLnBrk="0" hangingPunct="0"/>
            <a:r>
              <a:rPr lang="de-DE" sz="1800" dirty="0">
                <a:solidFill>
                  <a:schemeClr val="tx1"/>
                </a:solidFill>
                <a:cs typeface="Times New Roman" pitchFamily="18" charset="0"/>
              </a:rPr>
              <a:t> </a:t>
            </a:r>
          </a:p>
          <a:p>
            <a:pPr algn="l" eaLnBrk="0" hangingPunct="0"/>
            <a:r>
              <a:rPr lang="de-DE" sz="1800" dirty="0" smtClean="0">
                <a:solidFill>
                  <a:schemeClr val="tx1"/>
                </a:solidFill>
                <a:cs typeface="Times New Roman" pitchFamily="18" charset="0"/>
              </a:rPr>
              <a:t>Auftrag </a:t>
            </a:r>
            <a:r>
              <a:rPr lang="de-DE" sz="1800" dirty="0">
                <a:solidFill>
                  <a:schemeClr val="tx1"/>
                </a:solidFill>
                <a:cs typeface="Times New Roman" pitchFamily="18" charset="0"/>
              </a:rPr>
              <a:t>und Vollmacht bedürfen der Beschlussfassung durch den Stiftungsrat und der Schriftform mit zwei Unterschriften.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D:\Buero\bandaro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2400"/>
            <a:ext cx="5334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Line 3"/>
          <p:cNvSpPr>
            <a:spLocks noChangeShapeType="1"/>
          </p:cNvSpPr>
          <p:nvPr/>
        </p:nvSpPr>
        <p:spPr bwMode="auto">
          <a:xfrm>
            <a:off x="914400" y="12192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2532" name="Line 6"/>
          <p:cNvSpPr>
            <a:spLocks noChangeShapeType="1"/>
          </p:cNvSpPr>
          <p:nvPr/>
        </p:nvSpPr>
        <p:spPr bwMode="auto">
          <a:xfrm>
            <a:off x="914400" y="64008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2533" name="Text Box 7"/>
          <p:cNvSpPr txBox="1">
            <a:spLocks noChangeArrowheads="1"/>
          </p:cNvSpPr>
          <p:nvPr/>
        </p:nvSpPr>
        <p:spPr bwMode="auto">
          <a:xfrm>
            <a:off x="902893" y="1179079"/>
            <a:ext cx="77724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8775" indent="-358775" algn="l" eaLnBrk="0" hangingPunct="0">
              <a:buFont typeface="Wingdings" pitchFamily="2" charset="2"/>
              <a:buChar char="v"/>
            </a:pPr>
            <a:r>
              <a:rPr lang="de-DE" sz="1800" dirty="0" smtClean="0">
                <a:solidFill>
                  <a:schemeClr val="tx1"/>
                </a:solidFill>
                <a:cs typeface="Times New Roman" pitchFamily="18" charset="0"/>
              </a:rPr>
              <a:t>Erweiterung </a:t>
            </a:r>
            <a:r>
              <a:rPr lang="de-DE" sz="1800" dirty="0">
                <a:solidFill>
                  <a:schemeClr val="tx1"/>
                </a:solidFill>
                <a:cs typeface="Times New Roman" pitchFamily="18" charset="0"/>
              </a:rPr>
              <a:t>der Befugnisse des </a:t>
            </a:r>
            <a:r>
              <a:rPr lang="de-DE" sz="1800" dirty="0" err="1">
                <a:solidFill>
                  <a:schemeClr val="tx1"/>
                </a:solidFill>
                <a:cs typeface="Times New Roman" pitchFamily="18" charset="0"/>
              </a:rPr>
              <a:t>stv</a:t>
            </a:r>
            <a:r>
              <a:rPr lang="de-DE" sz="1800" dirty="0">
                <a:solidFill>
                  <a:schemeClr val="tx1"/>
                </a:solidFill>
                <a:cs typeface="Times New Roman" pitchFamily="18" charset="0"/>
              </a:rPr>
              <a:t>. Stiftungsratsvorsitzenden durch Auftrag </a:t>
            </a:r>
            <a:r>
              <a:rPr lang="de-DE" sz="1800" dirty="0" smtClean="0">
                <a:solidFill>
                  <a:schemeClr val="tx1"/>
                </a:solidFill>
                <a:cs typeface="Times New Roman" pitchFamily="18" charset="0"/>
              </a:rPr>
              <a:t/>
            </a:r>
            <a:br>
              <a:rPr lang="de-DE" sz="1800" dirty="0" smtClean="0">
                <a:solidFill>
                  <a:schemeClr val="tx1"/>
                </a:solidFill>
                <a:cs typeface="Times New Roman" pitchFamily="18" charset="0"/>
              </a:rPr>
            </a:br>
            <a:r>
              <a:rPr lang="de-DE" sz="1800" dirty="0" smtClean="0">
                <a:solidFill>
                  <a:schemeClr val="tx1"/>
                </a:solidFill>
                <a:cs typeface="Times New Roman" pitchFamily="18" charset="0"/>
              </a:rPr>
              <a:t>(§ 14 </a:t>
            </a:r>
            <a:r>
              <a:rPr lang="de-DE" sz="1800" dirty="0">
                <a:solidFill>
                  <a:schemeClr val="tx1"/>
                </a:solidFill>
                <a:cs typeface="Times New Roman" pitchFamily="18" charset="0"/>
              </a:rPr>
              <a:t>Abs. 2 und 3 KVO III)</a:t>
            </a:r>
          </a:p>
          <a:p>
            <a:pPr marL="358775" indent="-358775" algn="l" eaLnBrk="0" hangingPunct="0">
              <a:buFont typeface="Wingdings" pitchFamily="2" charset="2"/>
              <a:buChar char="v"/>
            </a:pPr>
            <a:r>
              <a:rPr lang="de-DE" sz="1800" dirty="0" smtClean="0">
                <a:solidFill>
                  <a:schemeClr val="tx1"/>
                </a:solidFill>
                <a:cs typeface="Times New Roman" pitchFamily="18" charset="0"/>
              </a:rPr>
              <a:t>Erteilung </a:t>
            </a:r>
            <a:r>
              <a:rPr lang="de-DE" sz="1800" dirty="0">
                <a:solidFill>
                  <a:schemeClr val="tx1"/>
                </a:solidFill>
                <a:cs typeface="Times New Roman" pitchFamily="18" charset="0"/>
              </a:rPr>
              <a:t>eines </a:t>
            </a:r>
            <a:r>
              <a:rPr lang="de-DE" sz="1800" dirty="0" smtClean="0">
                <a:solidFill>
                  <a:schemeClr val="tx1"/>
                </a:solidFill>
                <a:cs typeface="Times New Roman" pitchFamily="18" charset="0"/>
              </a:rPr>
              <a:t>Auftrags/der </a:t>
            </a:r>
            <a:r>
              <a:rPr lang="de-DE" sz="1800" dirty="0">
                <a:solidFill>
                  <a:schemeClr val="tx1"/>
                </a:solidFill>
                <a:cs typeface="Times New Roman" pitchFamily="18" charset="0"/>
              </a:rPr>
              <a:t>Bevollmächtigung eines Mitglieds des </a:t>
            </a:r>
            <a:r>
              <a:rPr lang="de-DE" sz="1800" dirty="0" smtClean="0">
                <a:solidFill>
                  <a:schemeClr val="tx1"/>
                </a:solidFill>
                <a:cs typeface="Times New Roman" pitchFamily="18" charset="0"/>
              </a:rPr>
              <a:t>Stiftungsrates </a:t>
            </a:r>
            <a:r>
              <a:rPr lang="de-DE" sz="1800" dirty="0">
                <a:solidFill>
                  <a:schemeClr val="tx1"/>
                </a:solidFill>
                <a:cs typeface="Times New Roman" pitchFamily="18" charset="0"/>
              </a:rPr>
              <a:t>(§ 23 Abs. 1 KVO III)</a:t>
            </a:r>
          </a:p>
          <a:p>
            <a:pPr marL="358775" indent="-358775" algn="l" eaLnBrk="0" hangingPunct="0">
              <a:buFont typeface="Wingdings" pitchFamily="2" charset="2"/>
              <a:buChar char="v"/>
            </a:pPr>
            <a:r>
              <a:rPr lang="de-DE" sz="1800" dirty="0" smtClean="0">
                <a:solidFill>
                  <a:schemeClr val="tx1"/>
                </a:solidFill>
                <a:cs typeface="Times New Roman" pitchFamily="18" charset="0"/>
              </a:rPr>
              <a:t>Erteilung </a:t>
            </a:r>
            <a:r>
              <a:rPr lang="de-DE" sz="1800" dirty="0">
                <a:solidFill>
                  <a:schemeClr val="tx1"/>
                </a:solidFill>
                <a:cs typeface="Times New Roman" pitchFamily="18" charset="0"/>
              </a:rPr>
              <a:t>eines </a:t>
            </a:r>
            <a:r>
              <a:rPr lang="de-DE" sz="1800" dirty="0" smtClean="0">
                <a:solidFill>
                  <a:schemeClr val="tx1"/>
                </a:solidFill>
                <a:cs typeface="Times New Roman" pitchFamily="18" charset="0"/>
              </a:rPr>
              <a:t>Auftrags/der </a:t>
            </a:r>
            <a:r>
              <a:rPr lang="de-DE" sz="1800" dirty="0">
                <a:solidFill>
                  <a:schemeClr val="tx1"/>
                </a:solidFill>
                <a:cs typeface="Times New Roman" pitchFamily="18" charset="0"/>
              </a:rPr>
              <a:t>Bevollmächtigung einer nicht dem Stiftungsrat </a:t>
            </a:r>
            <a:r>
              <a:rPr lang="de-DE" sz="1800" dirty="0" smtClean="0">
                <a:solidFill>
                  <a:schemeClr val="tx1"/>
                </a:solidFill>
                <a:cs typeface="Times New Roman" pitchFamily="18" charset="0"/>
              </a:rPr>
              <a:t>angehörenden </a:t>
            </a:r>
            <a:r>
              <a:rPr lang="de-DE" sz="1800" dirty="0">
                <a:solidFill>
                  <a:schemeClr val="tx1"/>
                </a:solidFill>
                <a:cs typeface="Times New Roman" pitchFamily="18" charset="0"/>
              </a:rPr>
              <a:t>Person (§ 23 Abs. 2 KVO III)</a:t>
            </a:r>
          </a:p>
          <a:p>
            <a:pPr marL="358775" indent="-358775" algn="l" eaLnBrk="0" hangingPunct="0">
              <a:buFont typeface="Wingdings" pitchFamily="2" charset="2"/>
              <a:buChar char="v"/>
            </a:pPr>
            <a:r>
              <a:rPr lang="de-DE" sz="1800" dirty="0" smtClean="0">
                <a:solidFill>
                  <a:schemeClr val="tx1"/>
                </a:solidFill>
                <a:cs typeface="Times New Roman" pitchFamily="18" charset="0"/>
              </a:rPr>
              <a:t>Erteilung eines Auftrags/der Bevollmächtigung eines kirchlichen Rechtsträgers (§ 23 Abs. 1 KVO III </a:t>
            </a:r>
            <a:r>
              <a:rPr lang="de-DE" sz="1800" dirty="0" err="1" smtClean="0">
                <a:solidFill>
                  <a:schemeClr val="tx1"/>
                </a:solidFill>
                <a:cs typeface="Times New Roman" pitchFamily="18" charset="0"/>
              </a:rPr>
              <a:t>i.V.m</a:t>
            </a:r>
            <a:r>
              <a:rPr lang="de-DE" sz="1800" dirty="0" smtClean="0">
                <a:solidFill>
                  <a:schemeClr val="tx1"/>
                </a:solidFill>
                <a:cs typeface="Times New Roman" pitchFamily="18" charset="0"/>
              </a:rPr>
              <a:t>. § 23a ff. Abs. 2 KVO III), z. B. VST: s. Vereinbarung</a:t>
            </a:r>
          </a:p>
          <a:p>
            <a:pPr marL="358775" indent="-358775" algn="l" eaLnBrk="0" hangingPunct="0">
              <a:buFont typeface="Wingdings" pitchFamily="2" charset="2"/>
              <a:buChar char="v"/>
            </a:pPr>
            <a:r>
              <a:rPr lang="de-DE" sz="1800" dirty="0" smtClean="0">
                <a:solidFill>
                  <a:schemeClr val="tx1"/>
                </a:solidFill>
                <a:cs typeface="Times New Roman" pitchFamily="18" charset="0"/>
              </a:rPr>
              <a:t>Bildung </a:t>
            </a:r>
            <a:r>
              <a:rPr lang="de-DE" sz="1800" dirty="0">
                <a:solidFill>
                  <a:schemeClr val="tx1"/>
                </a:solidFill>
                <a:cs typeface="Times New Roman" pitchFamily="18" charset="0"/>
              </a:rPr>
              <a:t>eines beschließenden Ausschusses des Stiftungsrates (§ 23 Abs. </a:t>
            </a:r>
            <a:r>
              <a:rPr lang="de-DE" sz="1800" dirty="0" smtClean="0">
                <a:solidFill>
                  <a:schemeClr val="tx1"/>
                </a:solidFill>
                <a:cs typeface="Times New Roman" pitchFamily="18" charset="0"/>
              </a:rPr>
              <a:t>3a KVO </a:t>
            </a:r>
            <a:r>
              <a:rPr lang="de-DE" sz="1800" dirty="0">
                <a:solidFill>
                  <a:schemeClr val="tx1"/>
                </a:solidFill>
                <a:cs typeface="Times New Roman" pitchFamily="18" charset="0"/>
              </a:rPr>
              <a:t>III</a:t>
            </a:r>
            <a:r>
              <a:rPr lang="de-DE" sz="1800" dirty="0" smtClean="0">
                <a:solidFill>
                  <a:schemeClr val="tx1"/>
                </a:solidFill>
                <a:cs typeface="Times New Roman" pitchFamily="18" charset="0"/>
              </a:rPr>
              <a:t>) </a:t>
            </a:r>
            <a:r>
              <a:rPr lang="de-DE" sz="1800" dirty="0" smtClean="0">
                <a:solidFill>
                  <a:schemeClr val="tx1"/>
                </a:solidFill>
                <a:cs typeface="Times New Roman" pitchFamily="18" charset="0"/>
              </a:rPr>
              <a:t>Bildung </a:t>
            </a:r>
            <a:r>
              <a:rPr lang="de-DE" sz="1800" dirty="0" smtClean="0">
                <a:solidFill>
                  <a:schemeClr val="tx1"/>
                </a:solidFill>
                <a:cs typeface="Times New Roman" pitchFamily="18" charset="0"/>
              </a:rPr>
              <a:t>eines Stiftungsausschusses (§ 23 Abs. 3b KVO III)</a:t>
            </a:r>
          </a:p>
          <a:p>
            <a:pPr algn="just" eaLnBrk="0" hangingPunct="0">
              <a:tabLst>
                <a:tab pos="88900" algn="l"/>
              </a:tabLst>
            </a:pPr>
            <a:endParaRPr lang="de-DE" sz="1800" dirty="0" smtClean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395536" y="545086"/>
            <a:ext cx="7010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de-DE" sz="2000" b="1" u="sng" dirty="0">
                <a:solidFill>
                  <a:schemeClr val="tx1"/>
                </a:solidFill>
                <a:cs typeface="Times New Roman" pitchFamily="18" charset="0"/>
              </a:rPr>
              <a:t>Möglichkeiten der </a:t>
            </a:r>
            <a:r>
              <a:rPr lang="de-DE" sz="2000" b="1" u="sng" dirty="0" smtClean="0">
                <a:solidFill>
                  <a:schemeClr val="tx1"/>
                </a:solidFill>
                <a:cs typeface="Times New Roman" pitchFamily="18" charset="0"/>
              </a:rPr>
              <a:t>Delegation </a:t>
            </a:r>
            <a:r>
              <a:rPr lang="de-DE" sz="2000" b="1" u="sng" dirty="0">
                <a:solidFill>
                  <a:schemeClr val="tx1"/>
                </a:solidFill>
                <a:cs typeface="Times New Roman" pitchFamily="18" charset="0"/>
              </a:rPr>
              <a:t>von </a:t>
            </a:r>
            <a:r>
              <a:rPr lang="de-DE" sz="2000" b="1" u="sng" dirty="0" smtClean="0">
                <a:solidFill>
                  <a:schemeClr val="tx1"/>
                </a:solidFill>
                <a:cs typeface="Times New Roman" pitchFamily="18" charset="0"/>
              </a:rPr>
              <a:t>Verantwortung: </a:t>
            </a:r>
            <a:endParaRPr lang="de-DE" sz="2000" b="1" u="sng" dirty="0">
              <a:solidFill>
                <a:schemeClr val="tx1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D:\Buero\bandaro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52400"/>
            <a:ext cx="5334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Line 5"/>
          <p:cNvSpPr>
            <a:spLocks noChangeShapeType="1"/>
          </p:cNvSpPr>
          <p:nvPr/>
        </p:nvSpPr>
        <p:spPr bwMode="auto">
          <a:xfrm>
            <a:off x="914400" y="12192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6" name="Line 8"/>
          <p:cNvSpPr>
            <a:spLocks noChangeShapeType="1"/>
          </p:cNvSpPr>
          <p:nvPr/>
        </p:nvSpPr>
        <p:spPr bwMode="auto">
          <a:xfrm>
            <a:off x="914400" y="64008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7" name="Rectangle 9"/>
          <p:cNvSpPr>
            <a:spLocks noChangeArrowheads="1"/>
          </p:cNvSpPr>
          <p:nvPr/>
        </p:nvSpPr>
        <p:spPr bwMode="auto">
          <a:xfrm>
            <a:off x="762000" y="1484784"/>
            <a:ext cx="8077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de-DE" sz="4400" dirty="0">
                <a:solidFill>
                  <a:schemeClr val="tx2"/>
                </a:solidFill>
                <a:cs typeface="Times New Roman" pitchFamily="18" charset="0"/>
              </a:rPr>
              <a:t>Recht und </a:t>
            </a:r>
            <a:r>
              <a:rPr lang="de-DE" sz="4400" dirty="0" smtClean="0">
                <a:solidFill>
                  <a:schemeClr val="tx2"/>
                </a:solidFill>
                <a:cs typeface="Times New Roman" pitchFamily="18" charset="0"/>
              </a:rPr>
              <a:t>Strukturen </a:t>
            </a:r>
            <a:endParaRPr lang="de-DE" sz="1200" dirty="0">
              <a:solidFill>
                <a:schemeClr val="tx2"/>
              </a:solidFill>
              <a:cs typeface="Times New Roman" pitchFamily="18" charset="0"/>
            </a:endParaRPr>
          </a:p>
        </p:txBody>
      </p:sp>
      <p:sp>
        <p:nvSpPr>
          <p:cNvPr id="3078" name="Text Box 10"/>
          <p:cNvSpPr txBox="1">
            <a:spLocks noChangeArrowheads="1"/>
          </p:cNvSpPr>
          <p:nvPr/>
        </p:nvSpPr>
        <p:spPr bwMode="auto">
          <a:xfrm>
            <a:off x="971600" y="2420889"/>
            <a:ext cx="7315200" cy="3516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2400" b="1" dirty="0">
                <a:solidFill>
                  <a:schemeClr val="tx1"/>
                </a:solidFill>
              </a:rPr>
              <a:t>Themenbereiche</a:t>
            </a:r>
            <a:endParaRPr lang="de-DE" sz="1800" b="1" dirty="0">
              <a:solidFill>
                <a:schemeClr val="tx1"/>
              </a:solidFill>
            </a:endParaRPr>
          </a:p>
          <a:p>
            <a:pPr algn="l">
              <a:spcBef>
                <a:spcPts val="600"/>
              </a:spcBef>
            </a:pPr>
            <a:endParaRPr lang="de-DE" sz="1050" b="1" dirty="0">
              <a:solidFill>
                <a:schemeClr val="tx1"/>
              </a:solidFill>
            </a:endParaRPr>
          </a:p>
          <a:p>
            <a:pPr marL="358775" indent="-358775" algn="l">
              <a:spcBef>
                <a:spcPts val="600"/>
              </a:spcBef>
              <a:buFont typeface="Wingdings" pitchFamily="2" charset="2"/>
              <a:buChar char="v"/>
            </a:pPr>
            <a:r>
              <a:rPr lang="de-DE" sz="1600" b="1" dirty="0" smtClean="0">
                <a:solidFill>
                  <a:schemeClr val="tx1"/>
                </a:solidFill>
                <a:cs typeface="Times New Roman" pitchFamily="18" charset="0"/>
              </a:rPr>
              <a:t>Örtliche </a:t>
            </a:r>
            <a:r>
              <a:rPr lang="de-DE" sz="1600" b="1" dirty="0">
                <a:solidFill>
                  <a:schemeClr val="tx1"/>
                </a:solidFill>
                <a:cs typeface="Times New Roman" pitchFamily="18" charset="0"/>
              </a:rPr>
              <a:t>Kirchliche Rechtspersonen</a:t>
            </a:r>
            <a:r>
              <a:rPr lang="de-DE" sz="1600" b="1" dirty="0">
                <a:solidFill>
                  <a:schemeClr val="tx1"/>
                </a:solidFill>
              </a:rPr>
              <a:t> </a:t>
            </a:r>
            <a:endParaRPr lang="de-DE" sz="1600" b="1" dirty="0" smtClean="0">
              <a:solidFill>
                <a:schemeClr val="tx1"/>
              </a:solidFill>
            </a:endParaRPr>
          </a:p>
          <a:p>
            <a:pPr marL="358775" indent="-358775" algn="l">
              <a:spcBef>
                <a:spcPts val="600"/>
              </a:spcBef>
              <a:buFont typeface="Wingdings" pitchFamily="2" charset="2"/>
              <a:buChar char="v"/>
            </a:pPr>
            <a:r>
              <a:rPr lang="de-DE" sz="1600" b="1" dirty="0" smtClean="0">
                <a:solidFill>
                  <a:schemeClr val="tx1"/>
                </a:solidFill>
              </a:rPr>
              <a:t>Örtliches Kirchenvermögen</a:t>
            </a:r>
          </a:p>
          <a:p>
            <a:pPr marL="358775" indent="-358775" algn="l">
              <a:spcBef>
                <a:spcPts val="600"/>
              </a:spcBef>
              <a:buFont typeface="Wingdings" pitchFamily="2" charset="2"/>
              <a:buChar char="v"/>
            </a:pPr>
            <a:r>
              <a:rPr lang="de-DE" sz="1600" b="1" dirty="0" smtClean="0">
                <a:solidFill>
                  <a:schemeClr val="tx1"/>
                </a:solidFill>
              </a:rPr>
              <a:t>Auswirkungen der Fusion auf das Vermögen</a:t>
            </a:r>
          </a:p>
          <a:p>
            <a:pPr marL="358775" indent="-358775" algn="l">
              <a:spcBef>
                <a:spcPts val="600"/>
              </a:spcBef>
              <a:buFont typeface="Wingdings" pitchFamily="2" charset="2"/>
              <a:buChar char="v"/>
            </a:pPr>
            <a:r>
              <a:rPr lang="de-DE" sz="1600" b="1" dirty="0" smtClean="0">
                <a:solidFill>
                  <a:schemeClr val="tx1"/>
                </a:solidFill>
              </a:rPr>
              <a:t>Die </a:t>
            </a:r>
            <a:r>
              <a:rPr lang="de-DE" sz="1600" b="1" dirty="0">
                <a:solidFill>
                  <a:schemeClr val="tx1"/>
                </a:solidFill>
              </a:rPr>
              <a:t>Organe der Vermögensverwaltung</a:t>
            </a:r>
          </a:p>
          <a:p>
            <a:pPr marL="358775" indent="-358775" algn="l">
              <a:spcBef>
                <a:spcPts val="600"/>
              </a:spcBef>
              <a:buFont typeface="Wingdings" pitchFamily="2" charset="2"/>
              <a:buChar char="v"/>
            </a:pPr>
            <a:r>
              <a:rPr lang="de-DE" sz="1600" b="1" dirty="0" smtClean="0">
                <a:solidFill>
                  <a:schemeClr val="tx1"/>
                </a:solidFill>
              </a:rPr>
              <a:t>Delegation </a:t>
            </a:r>
            <a:r>
              <a:rPr lang="de-DE" sz="1600" b="1" dirty="0">
                <a:solidFill>
                  <a:schemeClr val="tx1"/>
                </a:solidFill>
              </a:rPr>
              <a:t>von Verantwortung </a:t>
            </a:r>
            <a:r>
              <a:rPr lang="de-DE" sz="1600" b="1" dirty="0" smtClean="0">
                <a:solidFill>
                  <a:schemeClr val="accent1">
                    <a:lumMod val="50000"/>
                  </a:schemeClr>
                </a:solidFill>
              </a:rPr>
              <a:t>(optional, je nach Zeitrahmen)</a:t>
            </a:r>
            <a:endParaRPr lang="de-DE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358775" indent="-358775" algn="l">
              <a:spcBef>
                <a:spcPts val="600"/>
              </a:spcBef>
              <a:buFont typeface="Wingdings" pitchFamily="2" charset="2"/>
              <a:buChar char="v"/>
            </a:pPr>
            <a:r>
              <a:rPr lang="de-DE" sz="1600" b="1" dirty="0" smtClean="0">
                <a:solidFill>
                  <a:schemeClr val="tx1"/>
                </a:solidFill>
              </a:rPr>
              <a:t>Einrichtungen</a:t>
            </a:r>
            <a:r>
              <a:rPr lang="de-DE" sz="1600" b="1" dirty="0">
                <a:solidFill>
                  <a:schemeClr val="tx1"/>
                </a:solidFill>
              </a:rPr>
              <a:t>, Vereine und </a:t>
            </a:r>
            <a:r>
              <a:rPr lang="de-DE" sz="1600" b="1" dirty="0" smtClean="0">
                <a:solidFill>
                  <a:schemeClr val="tx1"/>
                </a:solidFill>
              </a:rPr>
              <a:t>Verbände </a:t>
            </a:r>
            <a:r>
              <a:rPr lang="de-DE" sz="1600" b="1" dirty="0" smtClean="0">
                <a:solidFill>
                  <a:schemeClr val="accent1">
                    <a:lumMod val="50000"/>
                  </a:schemeClr>
                </a:solidFill>
              </a:rPr>
              <a:t>(optional, je </a:t>
            </a:r>
            <a:r>
              <a:rPr lang="de-DE" sz="1600" b="1" dirty="0">
                <a:solidFill>
                  <a:schemeClr val="accent1">
                    <a:lumMod val="50000"/>
                  </a:schemeClr>
                </a:solidFill>
              </a:rPr>
              <a:t>nach </a:t>
            </a:r>
            <a:r>
              <a:rPr lang="de-DE" sz="1600" b="1" dirty="0" smtClean="0">
                <a:solidFill>
                  <a:schemeClr val="accent1">
                    <a:lumMod val="50000"/>
                  </a:schemeClr>
                </a:solidFill>
              </a:rPr>
              <a:t>Zeitrahmen)</a:t>
            </a:r>
            <a:endParaRPr lang="de-DE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358775" indent="-358775" algn="l">
              <a:spcBef>
                <a:spcPts val="600"/>
              </a:spcBef>
              <a:buFont typeface="Wingdings" pitchFamily="2" charset="2"/>
              <a:buChar char="v"/>
            </a:pPr>
            <a:r>
              <a:rPr lang="de-DE" sz="1600" b="1" dirty="0" smtClean="0">
                <a:solidFill>
                  <a:schemeClr val="tx1"/>
                </a:solidFill>
              </a:rPr>
              <a:t>Vermögensverwaltungsaufsicht</a:t>
            </a:r>
            <a:endParaRPr lang="de-DE" sz="1600" b="1" dirty="0">
              <a:solidFill>
                <a:schemeClr val="tx1"/>
              </a:solidFill>
            </a:endParaRPr>
          </a:p>
          <a:p>
            <a:pPr marL="358775" indent="-358775" algn="l">
              <a:spcBef>
                <a:spcPts val="600"/>
              </a:spcBef>
              <a:buFont typeface="Wingdings" pitchFamily="2" charset="2"/>
              <a:buChar char="v"/>
            </a:pPr>
            <a:r>
              <a:rPr lang="de-DE" sz="1600" b="1" dirty="0" smtClean="0">
                <a:solidFill>
                  <a:schemeClr val="tx1"/>
                </a:solidFill>
                <a:cs typeface="Times New Roman" pitchFamily="18" charset="0"/>
              </a:rPr>
              <a:t>Haftung / Versicherungsschutz</a:t>
            </a:r>
            <a:endParaRPr lang="de-DE" sz="1600" b="1" dirty="0">
              <a:solidFill>
                <a:schemeClr val="tx1"/>
              </a:solidFill>
              <a:cs typeface="Times New Roman" pitchFamily="18" charset="0"/>
            </a:endParaRPr>
          </a:p>
          <a:p>
            <a:pPr algn="l">
              <a:buFont typeface="Wingdings" pitchFamily="2" charset="2"/>
              <a:buNone/>
            </a:pPr>
            <a:endParaRPr lang="de-DE" sz="15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6014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D:\Buero\bandaro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2400"/>
            <a:ext cx="5334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Line 3"/>
          <p:cNvSpPr>
            <a:spLocks noChangeShapeType="1"/>
          </p:cNvSpPr>
          <p:nvPr/>
        </p:nvSpPr>
        <p:spPr bwMode="auto">
          <a:xfrm>
            <a:off x="914400" y="12192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3556" name="Line 6"/>
          <p:cNvSpPr>
            <a:spLocks noChangeShapeType="1"/>
          </p:cNvSpPr>
          <p:nvPr/>
        </p:nvSpPr>
        <p:spPr bwMode="auto">
          <a:xfrm>
            <a:off x="914400" y="64008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3557" name="Text Box 7"/>
          <p:cNvSpPr txBox="1">
            <a:spLocks noChangeArrowheads="1"/>
          </p:cNvSpPr>
          <p:nvPr/>
        </p:nvSpPr>
        <p:spPr bwMode="auto">
          <a:xfrm>
            <a:off x="762000" y="634591"/>
            <a:ext cx="7010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de-DE" sz="2400" b="1" u="sng" dirty="0" smtClean="0">
                <a:solidFill>
                  <a:schemeClr val="tx1"/>
                </a:solidFill>
                <a:cs typeface="Times New Roman" pitchFamily="18" charset="0"/>
              </a:rPr>
              <a:t>Einrichtungen</a:t>
            </a:r>
            <a:endParaRPr lang="de-DE" sz="2400" b="1" u="sng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23558" name="Text Box 8"/>
          <p:cNvSpPr txBox="1">
            <a:spLocks noChangeArrowheads="1"/>
          </p:cNvSpPr>
          <p:nvPr/>
        </p:nvSpPr>
        <p:spPr bwMode="auto">
          <a:xfrm>
            <a:off x="800100" y="1332481"/>
            <a:ext cx="7772400" cy="446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/>
            <a:r>
              <a:rPr lang="de-DE" sz="1800" dirty="0">
                <a:solidFill>
                  <a:schemeClr val="tx1"/>
                </a:solidFill>
                <a:cs typeface="Times New Roman" pitchFamily="18" charset="0"/>
              </a:rPr>
              <a:t>Die </a:t>
            </a:r>
            <a:r>
              <a:rPr lang="de-DE" sz="1800" dirty="0" smtClean="0">
                <a:solidFill>
                  <a:schemeClr val="tx1"/>
                </a:solidFill>
                <a:cs typeface="Times New Roman" pitchFamily="18" charset="0"/>
              </a:rPr>
              <a:t>Kirchengemeinde kann </a:t>
            </a:r>
            <a:r>
              <a:rPr lang="de-DE" sz="1800" dirty="0">
                <a:solidFill>
                  <a:schemeClr val="tx1"/>
                </a:solidFill>
                <a:cs typeface="Times New Roman" pitchFamily="18" charset="0"/>
              </a:rPr>
              <a:t>über </a:t>
            </a:r>
            <a:endParaRPr lang="de-DE" sz="18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342900" indent="-342900" algn="just" eaLnBrk="0" hangingPunct="0">
              <a:buFontTx/>
              <a:buChar char="-"/>
            </a:pPr>
            <a:r>
              <a:rPr lang="de-DE" sz="1800" dirty="0" smtClean="0">
                <a:solidFill>
                  <a:schemeClr val="tx1"/>
                </a:solidFill>
                <a:cs typeface="Times New Roman" pitchFamily="18" charset="0"/>
              </a:rPr>
              <a:t>rechtlich </a:t>
            </a:r>
            <a:r>
              <a:rPr lang="de-DE" sz="1800" dirty="0">
                <a:solidFill>
                  <a:schemeClr val="tx1"/>
                </a:solidFill>
                <a:cs typeface="Times New Roman" pitchFamily="18" charset="0"/>
              </a:rPr>
              <a:t>unselbständige </a:t>
            </a:r>
            <a:r>
              <a:rPr lang="de-DE" sz="1800" dirty="0" smtClean="0">
                <a:solidFill>
                  <a:schemeClr val="tx1"/>
                </a:solidFill>
                <a:cs typeface="Times New Roman" pitchFamily="18" charset="0"/>
              </a:rPr>
              <a:t>Einrichtungen </a:t>
            </a:r>
            <a:r>
              <a:rPr lang="de-DE" sz="1800" dirty="0" smtClean="0">
                <a:solidFill>
                  <a:schemeClr val="tx1"/>
                </a:solidFill>
                <a:cs typeface="Times New Roman" pitchFamily="18" charset="0"/>
                <a:sym typeface="Wingdings" panose="05000000000000000000" pitchFamily="2" charset="2"/>
              </a:rPr>
              <a:t> Zuständigkeit Stiftungsrat</a:t>
            </a:r>
            <a:endParaRPr lang="de-DE" sz="18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342900" indent="-342900" algn="just" eaLnBrk="0" hangingPunct="0">
              <a:buFontTx/>
              <a:buChar char="-"/>
            </a:pPr>
            <a:r>
              <a:rPr lang="de-DE" sz="1800" dirty="0" smtClean="0">
                <a:solidFill>
                  <a:schemeClr val="tx1"/>
                </a:solidFill>
                <a:cs typeface="Times New Roman" pitchFamily="18" charset="0"/>
              </a:rPr>
              <a:t>rechtlich </a:t>
            </a:r>
            <a:r>
              <a:rPr lang="de-DE" sz="1800" dirty="0">
                <a:solidFill>
                  <a:schemeClr val="tx1"/>
                </a:solidFill>
                <a:cs typeface="Times New Roman" pitchFamily="18" charset="0"/>
              </a:rPr>
              <a:t>selbständige Einrichtungen </a:t>
            </a:r>
            <a:r>
              <a:rPr lang="de-DE" sz="1800" dirty="0" smtClean="0">
                <a:solidFill>
                  <a:schemeClr val="tx1"/>
                </a:solidFill>
                <a:cs typeface="Times New Roman" pitchFamily="18" charset="0"/>
                <a:sym typeface="Wingdings" panose="05000000000000000000" pitchFamily="2" charset="2"/>
              </a:rPr>
              <a:t> keine Zuständigkeit Stiftungsrat</a:t>
            </a:r>
            <a:endParaRPr lang="de-DE" sz="18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342900" indent="-342900" algn="just" eaLnBrk="0" hangingPunct="0">
              <a:buFontTx/>
              <a:buChar char="-"/>
            </a:pPr>
            <a:r>
              <a:rPr lang="de-DE" sz="1800" dirty="0" smtClean="0">
                <a:solidFill>
                  <a:schemeClr val="tx1"/>
                </a:solidFill>
                <a:cs typeface="Times New Roman" pitchFamily="18" charset="0"/>
              </a:rPr>
              <a:t>Selbständige Organisationen </a:t>
            </a:r>
            <a:r>
              <a:rPr lang="de-DE" sz="1800" dirty="0">
                <a:solidFill>
                  <a:schemeClr val="tx1"/>
                </a:solidFill>
                <a:cs typeface="Times New Roman" pitchFamily="18" charset="0"/>
                <a:sym typeface="Wingdings" panose="05000000000000000000" pitchFamily="2" charset="2"/>
              </a:rPr>
              <a:t> keine Zuständigkeit Stiftungsrat</a:t>
            </a:r>
            <a:endParaRPr lang="de-DE" sz="18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342900" indent="-342900" algn="just" eaLnBrk="0" hangingPunct="0">
              <a:buFontTx/>
              <a:buChar char="-"/>
            </a:pPr>
            <a:endParaRPr lang="de-DE" sz="2000" b="1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just" eaLnBrk="0" hangingPunct="0"/>
            <a:r>
              <a:rPr lang="de-DE" sz="1600" b="1" dirty="0" smtClean="0">
                <a:solidFill>
                  <a:schemeClr val="tx1"/>
                </a:solidFill>
                <a:cs typeface="Times New Roman" pitchFamily="18" charset="0"/>
              </a:rPr>
              <a:t>rechtlich </a:t>
            </a:r>
            <a:r>
              <a:rPr lang="de-DE" sz="1600" b="1" dirty="0">
                <a:solidFill>
                  <a:schemeClr val="tx1"/>
                </a:solidFill>
                <a:cs typeface="Times New Roman" pitchFamily="18" charset="0"/>
              </a:rPr>
              <a:t>unselbständige </a:t>
            </a:r>
            <a:r>
              <a:rPr lang="de-DE" sz="1600" b="1" dirty="0" smtClean="0">
                <a:solidFill>
                  <a:schemeClr val="tx1"/>
                </a:solidFill>
                <a:cs typeface="Times New Roman" pitchFamily="18" charset="0"/>
              </a:rPr>
              <a:t>Einrichtungen </a:t>
            </a:r>
            <a:endParaRPr lang="de-DE" sz="1600" b="1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just" eaLnBrk="0" hangingPunct="0"/>
            <a:r>
              <a:rPr lang="de-DE" sz="1600" dirty="0" smtClean="0">
                <a:solidFill>
                  <a:schemeClr val="tx1"/>
                </a:solidFill>
                <a:cs typeface="Times New Roman" pitchFamily="18" charset="0"/>
              </a:rPr>
              <a:t>Kindertagesstätte, Kath</a:t>
            </a:r>
            <a:r>
              <a:rPr lang="de-DE" sz="1600" dirty="0">
                <a:solidFill>
                  <a:schemeClr val="tx1"/>
                </a:solidFill>
                <a:cs typeface="Times New Roman" pitchFamily="18" charset="0"/>
              </a:rPr>
              <a:t>. </a:t>
            </a:r>
            <a:r>
              <a:rPr lang="de-DE" sz="1600" dirty="0" smtClean="0">
                <a:solidFill>
                  <a:schemeClr val="tx1"/>
                </a:solidFill>
                <a:cs typeface="Times New Roman" pitchFamily="18" charset="0"/>
              </a:rPr>
              <a:t>Bildungswerk, Gruppierungen, Kath</a:t>
            </a:r>
            <a:r>
              <a:rPr lang="de-DE" sz="1600" dirty="0">
                <a:solidFill>
                  <a:schemeClr val="tx1"/>
                </a:solidFill>
                <a:cs typeface="Times New Roman" pitchFamily="18" charset="0"/>
              </a:rPr>
              <a:t>. </a:t>
            </a:r>
            <a:r>
              <a:rPr lang="de-DE" sz="1600" dirty="0" smtClean="0">
                <a:solidFill>
                  <a:schemeClr val="tx1"/>
                </a:solidFill>
                <a:cs typeface="Times New Roman" pitchFamily="18" charset="0"/>
              </a:rPr>
              <a:t>Altenwerk, Kirchenchor Förderkreis </a:t>
            </a:r>
            <a:r>
              <a:rPr lang="de-DE" sz="1600" dirty="0">
                <a:solidFill>
                  <a:schemeClr val="tx1"/>
                </a:solidFill>
                <a:cs typeface="Times New Roman" pitchFamily="18" charset="0"/>
              </a:rPr>
              <a:t>ambulante </a:t>
            </a:r>
            <a:r>
              <a:rPr lang="de-DE" sz="1600" dirty="0" smtClean="0">
                <a:solidFill>
                  <a:schemeClr val="tx1"/>
                </a:solidFill>
                <a:cs typeface="Times New Roman" pitchFamily="18" charset="0"/>
              </a:rPr>
              <a:t>Pflege, Peru-Kreis, Kath</a:t>
            </a:r>
            <a:r>
              <a:rPr lang="de-DE" sz="1600" dirty="0">
                <a:solidFill>
                  <a:schemeClr val="tx1"/>
                </a:solidFill>
                <a:cs typeface="Times New Roman" pitchFamily="18" charset="0"/>
              </a:rPr>
              <a:t>. Frauengemeinschaft </a:t>
            </a:r>
            <a:r>
              <a:rPr lang="de-DE" sz="1600" dirty="0" smtClean="0">
                <a:solidFill>
                  <a:schemeClr val="tx1"/>
                </a:solidFill>
                <a:cs typeface="Times New Roman" pitchFamily="18" charset="0"/>
              </a:rPr>
              <a:t>(soweit </a:t>
            </a:r>
            <a:r>
              <a:rPr lang="de-DE" sz="1600" dirty="0">
                <a:solidFill>
                  <a:schemeClr val="tx1"/>
                </a:solidFill>
                <a:cs typeface="Times New Roman" pitchFamily="18" charset="0"/>
              </a:rPr>
              <a:t>nicht verbandlich organisiert</a:t>
            </a:r>
            <a:r>
              <a:rPr lang="de-DE" sz="1600" dirty="0" smtClean="0">
                <a:solidFill>
                  <a:schemeClr val="tx1"/>
                </a:solidFill>
                <a:cs typeface="Times New Roman" pitchFamily="18" charset="0"/>
              </a:rPr>
              <a:t>)</a:t>
            </a:r>
          </a:p>
          <a:p>
            <a:pPr algn="just" eaLnBrk="0" hangingPunct="0"/>
            <a:endParaRPr lang="de-DE" sz="1600" dirty="0">
              <a:solidFill>
                <a:schemeClr val="tx1"/>
              </a:solidFill>
              <a:cs typeface="Times New Roman" pitchFamily="18" charset="0"/>
            </a:endParaRPr>
          </a:p>
          <a:p>
            <a:pPr algn="l" eaLnBrk="0" hangingPunct="0"/>
            <a:r>
              <a:rPr lang="de-DE" sz="1600" b="1" dirty="0" smtClean="0">
                <a:solidFill>
                  <a:schemeClr val="tx1"/>
                </a:solidFill>
                <a:cs typeface="Times New Roman" pitchFamily="18" charset="0"/>
              </a:rPr>
              <a:t>rechtlich </a:t>
            </a:r>
            <a:r>
              <a:rPr lang="de-DE" sz="1600" b="1" dirty="0">
                <a:solidFill>
                  <a:schemeClr val="tx1"/>
                </a:solidFill>
                <a:cs typeface="Times New Roman" pitchFamily="18" charset="0"/>
              </a:rPr>
              <a:t>selbständige </a:t>
            </a:r>
            <a:r>
              <a:rPr lang="de-DE" sz="1600" b="1" dirty="0" smtClean="0">
                <a:solidFill>
                  <a:schemeClr val="tx1"/>
                </a:solidFill>
                <a:cs typeface="Times New Roman" pitchFamily="18" charset="0"/>
              </a:rPr>
              <a:t>Einrichtungen</a:t>
            </a:r>
            <a:endParaRPr lang="de-DE" sz="1600" b="1" dirty="0">
              <a:solidFill>
                <a:schemeClr val="tx1"/>
              </a:solidFill>
              <a:cs typeface="Times New Roman" pitchFamily="18" charset="0"/>
            </a:endParaRPr>
          </a:p>
          <a:p>
            <a:pPr algn="l" eaLnBrk="0" hangingPunct="0"/>
            <a:r>
              <a:rPr lang="de-DE" sz="1600" dirty="0" smtClean="0">
                <a:solidFill>
                  <a:schemeClr val="tx1"/>
                </a:solidFill>
                <a:cs typeface="Times New Roman" pitchFamily="18" charset="0"/>
              </a:rPr>
              <a:t>Sozialstation, Krankenpflegeverein </a:t>
            </a:r>
          </a:p>
          <a:p>
            <a:pPr algn="l" eaLnBrk="0" hangingPunct="0"/>
            <a:endParaRPr lang="de-DE" sz="1600" dirty="0">
              <a:solidFill>
                <a:schemeClr val="tx1"/>
              </a:solidFill>
              <a:cs typeface="Times New Roman" pitchFamily="18" charset="0"/>
            </a:endParaRPr>
          </a:p>
          <a:p>
            <a:pPr algn="l" eaLnBrk="0" hangingPunct="0"/>
            <a:r>
              <a:rPr lang="de-DE" sz="1600" b="1" dirty="0" smtClean="0">
                <a:solidFill>
                  <a:schemeClr val="tx1"/>
                </a:solidFill>
                <a:cs typeface="Times New Roman" pitchFamily="18" charset="0"/>
              </a:rPr>
              <a:t>selbständige Organisationen:</a:t>
            </a:r>
          </a:p>
          <a:p>
            <a:pPr algn="l" eaLnBrk="0" hangingPunct="0"/>
            <a:r>
              <a:rPr lang="de-DE" sz="1600" dirty="0" smtClean="0">
                <a:solidFill>
                  <a:schemeClr val="tx1"/>
                </a:solidFill>
                <a:cs typeface="Times New Roman" pitchFamily="18" charset="0"/>
              </a:rPr>
              <a:t>Katholische </a:t>
            </a:r>
            <a:r>
              <a:rPr lang="de-DE" sz="1600" dirty="0">
                <a:solidFill>
                  <a:schemeClr val="tx1"/>
                </a:solidFill>
                <a:cs typeface="Times New Roman" pitchFamily="18" charset="0"/>
              </a:rPr>
              <a:t>Arbeitnehmer </a:t>
            </a:r>
            <a:r>
              <a:rPr lang="de-DE" sz="1600" dirty="0" smtClean="0">
                <a:solidFill>
                  <a:schemeClr val="tx1"/>
                </a:solidFill>
                <a:cs typeface="Times New Roman" pitchFamily="18" charset="0"/>
              </a:rPr>
              <a:t>Bewegung, Deutsche </a:t>
            </a:r>
            <a:r>
              <a:rPr lang="de-DE" sz="1600" dirty="0">
                <a:solidFill>
                  <a:schemeClr val="tx1"/>
                </a:solidFill>
                <a:cs typeface="Times New Roman" pitchFamily="18" charset="0"/>
              </a:rPr>
              <a:t>Pfadfinderschaft St. Georg  (DPSG</a:t>
            </a:r>
            <a:r>
              <a:rPr lang="de-DE" sz="1600" dirty="0" smtClean="0">
                <a:solidFill>
                  <a:schemeClr val="tx1"/>
                </a:solidFill>
                <a:cs typeface="Times New Roman" pitchFamily="18" charset="0"/>
              </a:rPr>
              <a:t>), </a:t>
            </a:r>
            <a:r>
              <a:rPr lang="de-DE" sz="1600" dirty="0" err="1" smtClean="0">
                <a:solidFill>
                  <a:schemeClr val="tx1"/>
                </a:solidFill>
                <a:cs typeface="Times New Roman" pitchFamily="18" charset="0"/>
              </a:rPr>
              <a:t>Kolpingsfamilie</a:t>
            </a:r>
            <a:r>
              <a:rPr lang="de-DE" sz="1600" dirty="0" smtClean="0">
                <a:solidFill>
                  <a:schemeClr val="tx1"/>
                </a:solidFill>
                <a:cs typeface="Times New Roman" pitchFamily="18" charset="0"/>
              </a:rPr>
              <a:t>, </a:t>
            </a:r>
            <a:r>
              <a:rPr lang="de-DE" sz="1600" dirty="0" err="1" smtClean="0">
                <a:solidFill>
                  <a:schemeClr val="tx1"/>
                </a:solidFill>
                <a:cs typeface="Times New Roman" pitchFamily="18" charset="0"/>
              </a:rPr>
              <a:t>Kfd</a:t>
            </a:r>
            <a:r>
              <a:rPr lang="de-DE" sz="1600" dirty="0">
                <a:solidFill>
                  <a:schemeClr val="tx1"/>
                </a:solidFill>
                <a:cs typeface="Times New Roman" pitchFamily="18" charset="0"/>
              </a:rPr>
              <a:t>, wenn verbandlich organisiert</a:t>
            </a:r>
          </a:p>
          <a:p>
            <a:pPr algn="l" eaLnBrk="0" hangingPunct="0"/>
            <a:endParaRPr lang="de-DE" sz="1600" dirty="0">
              <a:solidFill>
                <a:schemeClr val="tx1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D:\Buero\bandaro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52400"/>
            <a:ext cx="5334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Line 3"/>
          <p:cNvSpPr>
            <a:spLocks noChangeShapeType="1"/>
          </p:cNvSpPr>
          <p:nvPr/>
        </p:nvSpPr>
        <p:spPr bwMode="auto">
          <a:xfrm>
            <a:off x="914400" y="12192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6628" name="Line 6"/>
          <p:cNvSpPr>
            <a:spLocks noChangeShapeType="1"/>
          </p:cNvSpPr>
          <p:nvPr/>
        </p:nvSpPr>
        <p:spPr bwMode="auto">
          <a:xfrm>
            <a:off x="914400" y="64008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6629" name="Text Box 7"/>
          <p:cNvSpPr txBox="1">
            <a:spLocks noChangeArrowheads="1"/>
          </p:cNvSpPr>
          <p:nvPr/>
        </p:nvSpPr>
        <p:spPr bwMode="auto">
          <a:xfrm>
            <a:off x="-180528" y="360686"/>
            <a:ext cx="7010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de-DE" sz="2400" b="1" u="sng" dirty="0" smtClean="0">
                <a:solidFill>
                  <a:schemeClr val="tx1"/>
                </a:solidFill>
                <a:cs typeface="Times New Roman" pitchFamily="18" charset="0"/>
              </a:rPr>
              <a:t>Verrechnungsstellen </a:t>
            </a:r>
            <a:endParaRPr lang="de-DE" sz="2400" b="1" u="sng" dirty="0">
              <a:solidFill>
                <a:schemeClr val="tx1"/>
              </a:solidFill>
            </a:endParaRPr>
          </a:p>
        </p:txBody>
      </p:sp>
      <p:sp>
        <p:nvSpPr>
          <p:cNvPr id="26630" name="Text Box 8"/>
          <p:cNvSpPr txBox="1">
            <a:spLocks noChangeArrowheads="1"/>
          </p:cNvSpPr>
          <p:nvPr/>
        </p:nvSpPr>
        <p:spPr bwMode="auto">
          <a:xfrm>
            <a:off x="759620" y="1219200"/>
            <a:ext cx="7916835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eaLnBrk="0" hangingPunct="0">
              <a:tabLst>
                <a:tab pos="88900" algn="l"/>
              </a:tabLst>
            </a:pP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Die Verrechnungsstellen für Kath. Kirchengemeinden nehmen für diejenigen Kirchengemeinden, welche ihnen einen diesbezüglichen Auftrag erteilt haben, die Aufgaben des „Kirchengemeinderechners“ nach § 18 Abs. 2 </a:t>
            </a:r>
            <a:r>
              <a:rPr lang="de-DE" sz="2000" dirty="0" err="1" smtClean="0">
                <a:solidFill>
                  <a:schemeClr val="tx1"/>
                </a:solidFill>
                <a:cs typeface="Times New Roman" pitchFamily="18" charset="0"/>
              </a:rPr>
              <a:t>KiStO</a:t>
            </a: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 und § 6 Abs. 2 KVO III wahr. Sie sind </a:t>
            </a:r>
            <a:r>
              <a:rPr lang="de-DE" sz="2000" dirty="0" err="1" smtClean="0">
                <a:solidFill>
                  <a:schemeClr val="tx1"/>
                </a:solidFill>
                <a:cs typeface="Times New Roman" pitchFamily="18" charset="0"/>
              </a:rPr>
              <a:t>Dienstleisterfür</a:t>
            </a: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 die Kirchengemeinden u.a. in folgenden Bereichen:</a:t>
            </a:r>
          </a:p>
          <a:p>
            <a:pPr marL="355600" lvl="1" indent="-355600" algn="l" eaLnBrk="0" hangingPunct="0">
              <a:buFont typeface="Wingdings" pitchFamily="2" charset="2"/>
              <a:buChar char="v"/>
            </a:pP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Erstellung des Haushaltsplanentwurfs</a:t>
            </a:r>
          </a:p>
          <a:p>
            <a:pPr marL="355600" lvl="1" indent="-355600" algn="l" eaLnBrk="0" hangingPunct="0">
              <a:buFont typeface="Wingdings" pitchFamily="2" charset="2"/>
              <a:buChar char="v"/>
            </a:pP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Kassen- und Rechnungsführung einschließlich Buchhaltung</a:t>
            </a:r>
          </a:p>
          <a:p>
            <a:pPr marL="355600" lvl="1" indent="-355600" algn="l" eaLnBrk="0" hangingPunct="0">
              <a:buFont typeface="Wingdings" pitchFamily="2" charset="2"/>
              <a:buChar char="v"/>
            </a:pP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Personalwesen</a:t>
            </a:r>
          </a:p>
          <a:p>
            <a:pPr marL="355600" lvl="1" indent="-355600" algn="l" eaLnBrk="0" hangingPunct="0">
              <a:buFont typeface="Wingdings" pitchFamily="2" charset="2"/>
              <a:buChar char="v"/>
            </a:pP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Beratung/Unterstützung für </a:t>
            </a: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T</a:t>
            </a: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räger von Kindertageseinrichtungen</a:t>
            </a:r>
          </a:p>
          <a:p>
            <a:pPr marL="355600" lvl="1" indent="-355600" algn="l" eaLnBrk="0" hangingPunct="0">
              <a:buFont typeface="Wingdings" pitchFamily="2" charset="2"/>
              <a:buChar char="v"/>
            </a:pP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Geschäftsführung für Kindertageseinrichtungen</a:t>
            </a:r>
          </a:p>
          <a:p>
            <a:pPr marL="355600" lvl="1" indent="-355600" algn="l" eaLnBrk="0" hangingPunct="0">
              <a:buFont typeface="Wingdings" pitchFamily="2" charset="2"/>
              <a:buChar char="v"/>
            </a:pP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Verwaltungsbeauftragung</a:t>
            </a:r>
          </a:p>
          <a:p>
            <a:pPr marL="355600" lvl="1" indent="-355600" algn="l" eaLnBrk="0" hangingPunct="0">
              <a:buFont typeface="Wingdings" pitchFamily="2" charset="2"/>
              <a:buChar char="v"/>
            </a:pP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Führung von Bausonderrechnungen</a:t>
            </a:r>
          </a:p>
          <a:p>
            <a:pPr marL="355600" lvl="1" indent="-355600" algn="l" eaLnBrk="0" hangingPunct="0">
              <a:buFont typeface="Wingdings" pitchFamily="2" charset="2"/>
              <a:buChar char="v"/>
            </a:pP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Gebäudefachleute, die eigene Projekte (bis 30.000,-- € einschl. Umsatzsteuer) übernehmen oder Hilfestellung für kirchliche Bauherren durch Zuarbeit für Stiftungsräte, Bauausschüsse und örtliche Baubeauftragte geben</a:t>
            </a:r>
          </a:p>
          <a:p>
            <a:pPr algn="l" eaLnBrk="0" hangingPunct="0">
              <a:tabLst>
                <a:tab pos="88900" algn="l"/>
              </a:tabLst>
            </a:pPr>
            <a:endParaRPr lang="de-DE" sz="1600" dirty="0" smtClean="0">
              <a:solidFill>
                <a:schemeClr val="tx1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D:\Buero\bandaro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52400"/>
            <a:ext cx="5334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Line 3"/>
          <p:cNvSpPr>
            <a:spLocks noChangeShapeType="1"/>
          </p:cNvSpPr>
          <p:nvPr/>
        </p:nvSpPr>
        <p:spPr bwMode="auto">
          <a:xfrm>
            <a:off x="914400" y="12192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6628" name="Line 6"/>
          <p:cNvSpPr>
            <a:spLocks noChangeShapeType="1"/>
          </p:cNvSpPr>
          <p:nvPr/>
        </p:nvSpPr>
        <p:spPr bwMode="auto">
          <a:xfrm>
            <a:off x="914400" y="64008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6629" name="Text Box 7"/>
          <p:cNvSpPr txBox="1">
            <a:spLocks noChangeArrowheads="1"/>
          </p:cNvSpPr>
          <p:nvPr/>
        </p:nvSpPr>
        <p:spPr bwMode="auto">
          <a:xfrm>
            <a:off x="281720" y="642343"/>
            <a:ext cx="7010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de-DE" sz="2400" b="1" u="sng" dirty="0" smtClean="0">
                <a:solidFill>
                  <a:schemeClr val="tx1"/>
                </a:solidFill>
                <a:cs typeface="Times New Roman" pitchFamily="18" charset="0"/>
              </a:rPr>
              <a:t>Verrechnungsstellen </a:t>
            </a:r>
            <a:endParaRPr lang="de-DE" sz="2400" b="1" u="sng" dirty="0">
              <a:solidFill>
                <a:schemeClr val="tx1"/>
              </a:solidFill>
            </a:endParaRPr>
          </a:p>
        </p:txBody>
      </p:sp>
      <p:sp>
        <p:nvSpPr>
          <p:cNvPr id="26630" name="Text Box 8"/>
          <p:cNvSpPr txBox="1">
            <a:spLocks noChangeArrowheads="1"/>
          </p:cNvSpPr>
          <p:nvPr/>
        </p:nvSpPr>
        <p:spPr bwMode="auto">
          <a:xfrm>
            <a:off x="914400" y="1219200"/>
            <a:ext cx="7565479" cy="581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eaLnBrk="0" hangingPunct="0">
              <a:tabLst>
                <a:tab pos="88900" algn="l"/>
              </a:tabLst>
            </a:pPr>
            <a:endParaRPr lang="de-DE" sz="16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l" eaLnBrk="0" hangingPunct="0">
              <a:tabLst>
                <a:tab pos="88900" algn="l"/>
              </a:tabLst>
            </a:pPr>
            <a:r>
              <a:rPr lang="de-DE" sz="2200" dirty="0" smtClean="0">
                <a:solidFill>
                  <a:schemeClr val="tx1"/>
                </a:solidFill>
                <a:cs typeface="Times New Roman" pitchFamily="18" charset="0"/>
              </a:rPr>
              <a:t>In dieser Auftragsverwaltung unterliegen die Verrechnungsstellen den fachlichen Weisungen der zuständigen Organe der örtlichen Vermögensverwaltung. Sie sind keine Organe der Aufsicht und bilden keine „Mittelinstanz“ zwischen örtlicher und Bistumsebene.</a:t>
            </a:r>
          </a:p>
          <a:p>
            <a:pPr algn="l" eaLnBrk="0" hangingPunct="0">
              <a:tabLst>
                <a:tab pos="88900" algn="l"/>
              </a:tabLst>
            </a:pPr>
            <a:endParaRPr lang="de-DE" sz="22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l" eaLnBrk="0" hangingPunct="0">
              <a:tabLst>
                <a:tab pos="88900" algn="l"/>
              </a:tabLst>
            </a:pPr>
            <a:r>
              <a:rPr lang="de-DE" sz="2200" dirty="0" smtClean="0">
                <a:solidFill>
                  <a:schemeClr val="tx1"/>
                </a:solidFill>
                <a:cs typeface="Times New Roman" pitchFamily="18" charset="0"/>
              </a:rPr>
              <a:t>Als Dienststellen der Erzdiözese unterstehen sie der Rechts- und Dienstaufsicht des Erzbischöflichen Ordinariates.</a:t>
            </a:r>
          </a:p>
          <a:p>
            <a:pPr algn="l" eaLnBrk="0" hangingPunct="0">
              <a:tabLst>
                <a:tab pos="88900" algn="l"/>
              </a:tabLst>
            </a:pPr>
            <a:endParaRPr lang="de-DE" sz="22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l" eaLnBrk="0" hangingPunct="0">
              <a:tabLst>
                <a:tab pos="88900" algn="l"/>
              </a:tabLst>
            </a:pPr>
            <a:r>
              <a:rPr lang="de-DE" sz="2200" dirty="0" smtClean="0">
                <a:solidFill>
                  <a:schemeClr val="tx1"/>
                </a:solidFill>
                <a:cs typeface="Times New Roman" pitchFamily="18" charset="0"/>
              </a:rPr>
              <a:t>Ihre Tätigkeit ist in der „Dienstordnung für die Verrechnungsstellen“ geregelt</a:t>
            </a:r>
          </a:p>
          <a:p>
            <a:pPr algn="l" eaLnBrk="0" hangingPunct="0">
              <a:tabLst>
                <a:tab pos="88900" algn="l"/>
              </a:tabLst>
            </a:pPr>
            <a:r>
              <a:rPr lang="de-DE" sz="2200" dirty="0" smtClean="0">
                <a:solidFill>
                  <a:schemeClr val="tx1"/>
                </a:solidFill>
                <a:cs typeface="Times New Roman" pitchFamily="18" charset="0"/>
              </a:rPr>
              <a:t>(Vereinbarung mit den Kirchengemeinden)</a:t>
            </a:r>
          </a:p>
          <a:p>
            <a:pPr algn="just" eaLnBrk="0" hangingPunct="0">
              <a:tabLst>
                <a:tab pos="88900" algn="l"/>
              </a:tabLst>
            </a:pPr>
            <a:endParaRPr lang="de-DE" sz="2400" dirty="0">
              <a:solidFill>
                <a:schemeClr val="tx1"/>
              </a:solidFill>
              <a:cs typeface="Times New Roman" pitchFamily="18" charset="0"/>
            </a:endParaRPr>
          </a:p>
          <a:p>
            <a:pPr algn="just" eaLnBrk="0" hangingPunct="0">
              <a:tabLst>
                <a:tab pos="88900" algn="l"/>
              </a:tabLst>
            </a:pPr>
            <a:endParaRPr lang="de-DE" sz="16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just" eaLnBrk="0" hangingPunct="0">
              <a:tabLst>
                <a:tab pos="88900" algn="l"/>
              </a:tabLst>
            </a:pPr>
            <a:endParaRPr lang="de-DE" sz="1500" dirty="0" smtClean="0">
              <a:solidFill>
                <a:schemeClr val="tx1"/>
              </a:solidFill>
            </a:endParaRPr>
          </a:p>
          <a:p>
            <a:pPr algn="just" eaLnBrk="0" hangingPunct="0">
              <a:tabLst>
                <a:tab pos="88900" algn="l"/>
              </a:tabLst>
            </a:pPr>
            <a:endParaRPr lang="de-DE" sz="1500" dirty="0">
              <a:solidFill>
                <a:schemeClr val="tx1"/>
              </a:solidFill>
            </a:endParaRPr>
          </a:p>
        </p:txBody>
      </p:sp>
      <p:sp>
        <p:nvSpPr>
          <p:cNvPr id="2" name="Pfeil nach rechts 1"/>
          <p:cNvSpPr/>
          <p:nvPr/>
        </p:nvSpPr>
        <p:spPr bwMode="auto">
          <a:xfrm>
            <a:off x="1187624" y="4365104"/>
            <a:ext cx="978408" cy="484632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800" b="0" i="0" u="none" strike="noStrike" cap="none" normalizeH="0" baseline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4" name="Pfeil nach rechts 3"/>
          <p:cNvSpPr/>
          <p:nvPr/>
        </p:nvSpPr>
        <p:spPr bwMode="auto">
          <a:xfrm>
            <a:off x="1168921" y="4588891"/>
            <a:ext cx="978408" cy="484632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800" b="0" i="0" u="none" strike="noStrike" cap="none" normalizeH="0" baseline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5" name="Pfeil nach rechts 4"/>
          <p:cNvSpPr/>
          <p:nvPr/>
        </p:nvSpPr>
        <p:spPr bwMode="auto">
          <a:xfrm>
            <a:off x="-1260648" y="3189156"/>
            <a:ext cx="45719" cy="50433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800" b="0" i="0" u="none" strike="noStrike" cap="none" normalizeH="0" baseline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cxnSp>
        <p:nvCxnSpPr>
          <p:cNvPr id="7" name="Gerade Verbindung mit Pfeil 6"/>
          <p:cNvCxnSpPr/>
          <p:nvPr/>
        </p:nvCxnSpPr>
        <p:spPr bwMode="auto">
          <a:xfrm>
            <a:off x="-684584" y="0"/>
            <a:ext cx="914400" cy="914400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8" name="Pfeil nach rechts 7"/>
          <p:cNvSpPr/>
          <p:nvPr/>
        </p:nvSpPr>
        <p:spPr bwMode="auto">
          <a:xfrm>
            <a:off x="1486989" y="4282373"/>
            <a:ext cx="348707" cy="306518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800" b="0" i="0" u="none" strike="noStrike" cap="none" normalizeH="0" baseline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9" name="Pfeil nach rechts 8"/>
          <p:cNvSpPr/>
          <p:nvPr/>
        </p:nvSpPr>
        <p:spPr bwMode="auto">
          <a:xfrm>
            <a:off x="2654073" y="4365104"/>
            <a:ext cx="45719" cy="45719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800" b="0" i="0" u="none" strike="noStrike" cap="none" normalizeH="0" baseline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10" name="Pfeil nach rechts 9"/>
          <p:cNvSpPr/>
          <p:nvPr/>
        </p:nvSpPr>
        <p:spPr bwMode="auto">
          <a:xfrm>
            <a:off x="2699792" y="4365104"/>
            <a:ext cx="978408" cy="484632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800" b="0" i="0" u="none" strike="noStrike" cap="none" normalizeH="0" baseline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11" name="Pfeil nach rechts 10"/>
          <p:cNvSpPr/>
          <p:nvPr/>
        </p:nvSpPr>
        <p:spPr bwMode="auto">
          <a:xfrm>
            <a:off x="2717074" y="4376057"/>
            <a:ext cx="45719" cy="45719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800" b="0" i="0" u="none" strike="noStrike" cap="none" normalizeH="0" baseline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12" name="Pfeil nach rechts 11"/>
          <p:cNvSpPr/>
          <p:nvPr/>
        </p:nvSpPr>
        <p:spPr bwMode="auto">
          <a:xfrm>
            <a:off x="2745511" y="4410823"/>
            <a:ext cx="170305" cy="45719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800" b="0" i="0" u="none" strike="noStrike" cap="none" normalizeH="0" baseline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13" name="Pfeil nach rechts 12"/>
          <p:cNvSpPr/>
          <p:nvPr/>
        </p:nvSpPr>
        <p:spPr bwMode="auto">
          <a:xfrm>
            <a:off x="2717073" y="4330338"/>
            <a:ext cx="45719" cy="45719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800" b="0" i="0" u="none" strike="noStrike" cap="none" normalizeH="0" baseline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14" name="Pfeil nach rechts 13"/>
          <p:cNvSpPr/>
          <p:nvPr/>
        </p:nvSpPr>
        <p:spPr bwMode="auto">
          <a:xfrm>
            <a:off x="2808512" y="4410823"/>
            <a:ext cx="45719" cy="204093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800" b="0" i="0" u="none" strike="noStrike" cap="none" normalizeH="0" baseline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15" name="Pfeil nach rechts 14"/>
          <p:cNvSpPr/>
          <p:nvPr/>
        </p:nvSpPr>
        <p:spPr bwMode="auto">
          <a:xfrm>
            <a:off x="2808512" y="4456542"/>
            <a:ext cx="978408" cy="484632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800" b="0" i="0" u="none" strike="noStrike" cap="none" normalizeH="0" baseline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16" name="Pfeil nach rechts 15"/>
          <p:cNvSpPr/>
          <p:nvPr/>
        </p:nvSpPr>
        <p:spPr bwMode="auto">
          <a:xfrm>
            <a:off x="3563888" y="5586106"/>
            <a:ext cx="978408" cy="484632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800" b="0" i="0" u="none" strike="noStrike" cap="none" normalizeH="0" baseline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D:\Buero\bandaro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2400"/>
            <a:ext cx="5334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Line 3"/>
          <p:cNvSpPr>
            <a:spLocks noChangeShapeType="1"/>
          </p:cNvSpPr>
          <p:nvPr/>
        </p:nvSpPr>
        <p:spPr bwMode="auto">
          <a:xfrm>
            <a:off x="914400" y="12192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7652" name="Line 6"/>
          <p:cNvSpPr>
            <a:spLocks noChangeShapeType="1"/>
          </p:cNvSpPr>
          <p:nvPr/>
        </p:nvSpPr>
        <p:spPr bwMode="auto">
          <a:xfrm>
            <a:off x="914400" y="64008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7653" name="Text Box 7"/>
          <p:cNvSpPr txBox="1">
            <a:spLocks noChangeArrowheads="1"/>
          </p:cNvSpPr>
          <p:nvPr/>
        </p:nvSpPr>
        <p:spPr bwMode="auto">
          <a:xfrm>
            <a:off x="508217" y="583829"/>
            <a:ext cx="7010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de-DE" sz="2400" b="1" u="sng" dirty="0">
                <a:solidFill>
                  <a:schemeClr val="tx1"/>
                </a:solidFill>
                <a:cs typeface="Times New Roman" pitchFamily="18" charset="0"/>
              </a:rPr>
              <a:t>Vermögensverwaltungsaufsicht</a:t>
            </a:r>
            <a:endParaRPr lang="de-DE" sz="2400" b="1" u="sng" dirty="0">
              <a:solidFill>
                <a:schemeClr val="tx1"/>
              </a:solidFill>
            </a:endParaRPr>
          </a:p>
        </p:txBody>
      </p:sp>
      <p:sp>
        <p:nvSpPr>
          <p:cNvPr id="27654" name="Text Box 8"/>
          <p:cNvSpPr txBox="1">
            <a:spLocks noChangeArrowheads="1"/>
          </p:cNvSpPr>
          <p:nvPr/>
        </p:nvSpPr>
        <p:spPr bwMode="auto">
          <a:xfrm>
            <a:off x="914400" y="1889126"/>
            <a:ext cx="79248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0" hangingPunct="0"/>
            <a:r>
              <a:rPr lang="de-DE" sz="2000" b="1" dirty="0">
                <a:solidFill>
                  <a:schemeClr val="tx1"/>
                </a:solidFill>
                <a:cs typeface="Times New Roman" pitchFamily="18" charset="0"/>
              </a:rPr>
              <a:t>A</a:t>
            </a:r>
            <a:r>
              <a:rPr lang="de-DE" sz="1500" b="1" dirty="0" smtClean="0">
                <a:solidFill>
                  <a:schemeClr val="tx1"/>
                </a:solidFill>
                <a:cs typeface="Times New Roman" pitchFamily="18" charset="0"/>
              </a:rPr>
              <a:t>) </a:t>
            </a:r>
            <a:r>
              <a:rPr lang="de-DE" sz="2000" b="1" dirty="0">
                <a:solidFill>
                  <a:schemeClr val="tx1"/>
                </a:solidFill>
                <a:cs typeface="Times New Roman" pitchFamily="18" charset="0"/>
              </a:rPr>
              <a:t>Was ist Sinn und Zweck der kirchlichen Vermögensverwaltungsaufsicht</a:t>
            </a:r>
            <a:r>
              <a:rPr lang="de-DE" sz="2000" b="1" dirty="0" smtClean="0">
                <a:solidFill>
                  <a:schemeClr val="tx1"/>
                </a:solidFill>
                <a:cs typeface="Times New Roman" pitchFamily="18" charset="0"/>
              </a:rPr>
              <a:t>?</a:t>
            </a:r>
          </a:p>
          <a:p>
            <a:pPr algn="l" eaLnBrk="0" hangingPunct="0"/>
            <a:endParaRPr lang="de-DE" sz="2000" b="1" dirty="0">
              <a:solidFill>
                <a:schemeClr val="tx1"/>
              </a:solidFill>
              <a:cs typeface="Times New Roman" pitchFamily="18" charset="0"/>
            </a:endParaRPr>
          </a:p>
          <a:p>
            <a:pPr algn="l" eaLnBrk="0" hangingPunct="0"/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Die kirchliche Aufsicht dient der Erfüllung der Ziele und Aufgaben der in § 1 KVO bezeichneten kirchlichen Vermögensträger, indem sie die Organe der kirchlichen Vermögensverwaltung berät und unterstützt, das Vermögen vor Gefährdungen schützt, die hierzu erforderlichen Weisungen erteilt und über die Erteilung von </a:t>
            </a:r>
            <a:r>
              <a:rPr lang="de-DE" sz="2000" dirty="0" err="1">
                <a:solidFill>
                  <a:schemeClr val="tx1"/>
                </a:solidFill>
                <a:cs typeface="Times New Roman" pitchFamily="18" charset="0"/>
              </a:rPr>
              <a:t>kirchenaufsichtlichen</a:t>
            </a: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 Genehmigungen nach § 7 entscheidet (§ 2 KVO V</a:t>
            </a: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).</a:t>
            </a:r>
          </a:p>
          <a:p>
            <a:pPr algn="l" eaLnBrk="0" hangingPunct="0"/>
            <a:endParaRPr lang="de-DE" sz="2000" dirty="0">
              <a:solidFill>
                <a:schemeClr val="tx1"/>
              </a:solidFill>
            </a:endParaRPr>
          </a:p>
          <a:p>
            <a:pPr algn="l" eaLnBrk="0" hangingPunct="0"/>
            <a:r>
              <a:rPr lang="de-DE" sz="2000" b="1" dirty="0">
                <a:solidFill>
                  <a:schemeClr val="tx1"/>
                </a:solidFill>
              </a:rPr>
              <a:t>Die Ausübung von Aufsicht schließt immer Beratung und Hilfe </a:t>
            </a:r>
            <a:r>
              <a:rPr lang="de-DE" sz="2000" b="1" dirty="0" smtClean="0">
                <a:solidFill>
                  <a:schemeClr val="tx1"/>
                </a:solidFill>
              </a:rPr>
              <a:t>ein.</a:t>
            </a:r>
            <a:endParaRPr lang="de-DE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D:\Buero\bandaro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2400"/>
            <a:ext cx="5334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Line 3"/>
          <p:cNvSpPr>
            <a:spLocks noChangeShapeType="1"/>
          </p:cNvSpPr>
          <p:nvPr/>
        </p:nvSpPr>
        <p:spPr bwMode="auto">
          <a:xfrm>
            <a:off x="914400" y="12192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8676" name="Line 6"/>
          <p:cNvSpPr>
            <a:spLocks noChangeShapeType="1"/>
          </p:cNvSpPr>
          <p:nvPr/>
        </p:nvSpPr>
        <p:spPr bwMode="auto">
          <a:xfrm>
            <a:off x="914400" y="64008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8677" name="Text Box 7"/>
          <p:cNvSpPr txBox="1">
            <a:spLocks noChangeArrowheads="1"/>
          </p:cNvSpPr>
          <p:nvPr/>
        </p:nvSpPr>
        <p:spPr bwMode="auto">
          <a:xfrm>
            <a:off x="900113" y="1772817"/>
            <a:ext cx="7924800" cy="4939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>
              <a:tabLst>
                <a:tab pos="88900" algn="l"/>
              </a:tabLst>
            </a:pPr>
            <a:r>
              <a:rPr lang="de-DE" sz="2000" b="1" dirty="0">
                <a:solidFill>
                  <a:schemeClr val="tx1"/>
                </a:solidFill>
                <a:cs typeface="Times New Roman" pitchFamily="18" charset="0"/>
              </a:rPr>
              <a:t>B</a:t>
            </a:r>
            <a:r>
              <a:rPr lang="de-DE" sz="2000" b="1" dirty="0" smtClean="0">
                <a:solidFill>
                  <a:schemeClr val="tx1"/>
                </a:solidFill>
                <a:cs typeface="Times New Roman" pitchFamily="18" charset="0"/>
              </a:rPr>
              <a:t>) </a:t>
            </a:r>
            <a:r>
              <a:rPr lang="de-DE" sz="2000" b="1" dirty="0">
                <a:solidFill>
                  <a:schemeClr val="tx1"/>
                </a:solidFill>
                <a:cs typeface="Times New Roman" pitchFamily="18" charset="0"/>
              </a:rPr>
              <a:t>Die </a:t>
            </a:r>
            <a:r>
              <a:rPr lang="de-DE" sz="2000" b="1" dirty="0" smtClean="0">
                <a:solidFill>
                  <a:schemeClr val="tx1"/>
                </a:solidFill>
                <a:cs typeface="Times New Roman" pitchFamily="18" charset="0"/>
              </a:rPr>
              <a:t>Aufsichtsarten</a:t>
            </a:r>
            <a:endParaRPr lang="de-DE" sz="20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just" eaLnBrk="0" hangingPunct="0">
              <a:tabLst>
                <a:tab pos="88900" algn="l"/>
              </a:tabLst>
            </a:pPr>
            <a:endParaRPr lang="de-DE" sz="2000" dirty="0">
              <a:solidFill>
                <a:schemeClr val="tx1"/>
              </a:solidFill>
              <a:cs typeface="Times New Roman" pitchFamily="18" charset="0"/>
            </a:endParaRPr>
          </a:p>
          <a:p>
            <a:pPr algn="l" eaLnBrk="0" hangingPunct="0">
              <a:tabLst>
                <a:tab pos="88900" algn="l"/>
              </a:tabLst>
            </a:pP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Die kirchliche Aufsicht umfasst die Rechtsaufsicht, die Fachaufsicht und die Dienstaufsicht</a:t>
            </a: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.</a:t>
            </a:r>
          </a:p>
          <a:p>
            <a:pPr marL="358775" indent="-358775" algn="l" eaLnBrk="0" hangingPunct="0">
              <a:spcBef>
                <a:spcPts val="600"/>
              </a:spcBef>
              <a:buFont typeface="Wingdings" pitchFamily="2" charset="2"/>
              <a:buChar char="v"/>
            </a:pP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Die </a:t>
            </a:r>
            <a:r>
              <a:rPr lang="de-DE" sz="2000" b="1" dirty="0">
                <a:solidFill>
                  <a:schemeClr val="tx1"/>
                </a:solidFill>
                <a:cs typeface="Times New Roman" pitchFamily="18" charset="0"/>
              </a:rPr>
              <a:t>Rechtsaufsicht</a:t>
            </a: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 erstreckt sich darauf, die Rechtmäßigkeit des Handelns </a:t>
            </a: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der kirchlichen </a:t>
            </a: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Vermögensträger sicherzustellen</a:t>
            </a: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.</a:t>
            </a:r>
          </a:p>
          <a:p>
            <a:pPr marL="358775" indent="-358775" algn="l" eaLnBrk="0" hangingPunct="0">
              <a:spcBef>
                <a:spcPts val="600"/>
              </a:spcBef>
              <a:buFont typeface="Wingdings" pitchFamily="2" charset="2"/>
              <a:buChar char="v"/>
            </a:pP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Die </a:t>
            </a:r>
            <a:r>
              <a:rPr lang="de-DE" sz="2000" b="1" dirty="0">
                <a:solidFill>
                  <a:schemeClr val="tx1"/>
                </a:solidFill>
                <a:cs typeface="Times New Roman" pitchFamily="18" charset="0"/>
              </a:rPr>
              <a:t>Fachaufsicht</a:t>
            </a: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 erstreckt sich darauf, allgemeine Anweisungen für die </a:t>
            </a: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Geschäftsführung </a:t>
            </a: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zu erlassen, im Einzelfall fachliche Weisungen zu erteilen, Gebühren </a:t>
            </a: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festzusetzen </a:t>
            </a: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und über die Erteilung von </a:t>
            </a:r>
            <a:r>
              <a:rPr lang="de-DE" sz="2000" dirty="0" err="1">
                <a:solidFill>
                  <a:schemeClr val="tx1"/>
                </a:solidFill>
                <a:cs typeface="Times New Roman" pitchFamily="18" charset="0"/>
              </a:rPr>
              <a:t>kirchenaufsichtlichen</a:t>
            </a: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 Genehmigungen </a:t>
            </a: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zu entscheiden</a:t>
            </a: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. Die Fachaufsicht schließt die Rechtsaufsicht ein</a:t>
            </a: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.</a:t>
            </a:r>
          </a:p>
          <a:p>
            <a:pPr marL="358775" indent="-358775" algn="l" eaLnBrk="0" hangingPunct="0">
              <a:spcBef>
                <a:spcPts val="600"/>
              </a:spcBef>
              <a:buFont typeface="Wingdings" pitchFamily="2" charset="2"/>
              <a:buChar char="v"/>
            </a:pP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Die </a:t>
            </a:r>
            <a:r>
              <a:rPr lang="de-DE" sz="2000" b="1" dirty="0">
                <a:solidFill>
                  <a:schemeClr val="tx1"/>
                </a:solidFill>
                <a:cs typeface="Times New Roman" pitchFamily="18" charset="0"/>
              </a:rPr>
              <a:t>Dienstaufsicht</a:t>
            </a: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 erstreckt sich auf die ordnungsgemäße Ausübung der Dienstpflichten </a:t>
            </a: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der </a:t>
            </a: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in einem Dienst- oder Arbeitsverhältnis stehenden Mitarbeiter der Kirchengemeinde.</a:t>
            </a:r>
          </a:p>
          <a:p>
            <a:pPr algn="just" eaLnBrk="0" hangingPunct="0">
              <a:tabLst>
                <a:tab pos="88900" algn="l"/>
              </a:tabLst>
            </a:pP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 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665584"/>
            <a:ext cx="7010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de-DE" sz="2400" b="1" u="sng" dirty="0">
                <a:solidFill>
                  <a:schemeClr val="tx1"/>
                </a:solidFill>
                <a:cs typeface="Times New Roman" pitchFamily="18" charset="0"/>
              </a:rPr>
              <a:t>Vermögensverwaltungsaufsicht</a:t>
            </a:r>
            <a:endParaRPr lang="de-DE" sz="2400" b="1" u="sng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D:\Buero\bandaro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2400"/>
            <a:ext cx="5334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Line 3"/>
          <p:cNvSpPr>
            <a:spLocks noChangeShapeType="1"/>
          </p:cNvSpPr>
          <p:nvPr/>
        </p:nvSpPr>
        <p:spPr bwMode="auto">
          <a:xfrm>
            <a:off x="914400" y="12192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8676" name="Line 6"/>
          <p:cNvSpPr>
            <a:spLocks noChangeShapeType="1"/>
          </p:cNvSpPr>
          <p:nvPr/>
        </p:nvSpPr>
        <p:spPr bwMode="auto">
          <a:xfrm>
            <a:off x="914400" y="64008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8677" name="Text Box 7"/>
          <p:cNvSpPr txBox="1">
            <a:spLocks noChangeArrowheads="1"/>
          </p:cNvSpPr>
          <p:nvPr/>
        </p:nvSpPr>
        <p:spPr bwMode="auto">
          <a:xfrm>
            <a:off x="990600" y="1596424"/>
            <a:ext cx="79248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>
              <a:tabLst>
                <a:tab pos="88900" algn="l"/>
              </a:tabLst>
            </a:pPr>
            <a:r>
              <a:rPr lang="de-DE" sz="2000" b="1" dirty="0">
                <a:solidFill>
                  <a:schemeClr val="tx1"/>
                </a:solidFill>
                <a:cs typeface="Times New Roman" pitchFamily="18" charset="0"/>
              </a:rPr>
              <a:t>C</a:t>
            </a:r>
            <a:r>
              <a:rPr lang="de-DE" sz="2000" b="1" dirty="0" smtClean="0">
                <a:solidFill>
                  <a:schemeClr val="tx1"/>
                </a:solidFill>
                <a:cs typeface="Times New Roman" pitchFamily="18" charset="0"/>
              </a:rPr>
              <a:t>) </a:t>
            </a:r>
            <a:r>
              <a:rPr lang="de-DE" sz="2000" b="1" dirty="0">
                <a:solidFill>
                  <a:schemeClr val="tx1"/>
                </a:solidFill>
                <a:cs typeface="Times New Roman" pitchFamily="18" charset="0"/>
              </a:rPr>
              <a:t>Wer übt die Aufsicht aus?</a:t>
            </a: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 </a:t>
            </a:r>
            <a:endParaRPr lang="de-DE" sz="20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just" eaLnBrk="0" hangingPunct="0">
              <a:tabLst>
                <a:tab pos="88900" algn="l"/>
              </a:tabLst>
            </a:pPr>
            <a:endParaRPr lang="de-DE" sz="2000" dirty="0">
              <a:solidFill>
                <a:schemeClr val="tx1"/>
              </a:solidFill>
              <a:cs typeface="Times New Roman" pitchFamily="18" charset="0"/>
            </a:endParaRPr>
          </a:p>
          <a:p>
            <a:pPr algn="l" eaLnBrk="0" hangingPunct="0">
              <a:tabLst>
                <a:tab pos="88900" algn="l"/>
              </a:tabLst>
            </a:pP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Die </a:t>
            </a:r>
            <a:r>
              <a:rPr lang="de-DE" sz="2000" b="1" dirty="0">
                <a:solidFill>
                  <a:schemeClr val="tx1"/>
                </a:solidFill>
                <a:cs typeface="Times New Roman" pitchFamily="18" charset="0"/>
              </a:rPr>
              <a:t>Rechts- und Fachaufsicht</a:t>
            </a: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 übt das Erzbischöfliche Ordinariat aus, soweit es nicht einzelne </a:t>
            </a: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Aufsichtsbefugnisse </a:t>
            </a: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an eine nachgeordnete kirchliche Dienststelle übertragen hat (Beispiel: Amt für </a:t>
            </a: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Kirchenmusik, Verrechnungsstelle mit Prüfvermerk). </a:t>
            </a: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In der Regel handelt der Generalvikar als Ortsordinarius, soweit er nicht durch Zeichnungsregelungen oder durch Verfügung im Einzelfall die Ausübung der Aufsicht  Mitgliedern oder Mitarbeitern des Ordinariates übertragen hat (§§ 1 und 9 Absatz 2 KVO V). Die </a:t>
            </a:r>
            <a:r>
              <a:rPr lang="de-DE" sz="2000" b="1" dirty="0">
                <a:solidFill>
                  <a:schemeClr val="tx1"/>
                </a:solidFill>
                <a:cs typeface="Times New Roman" pitchFamily="18" charset="0"/>
              </a:rPr>
              <a:t>unmittelbare Dienstaufsicht</a:t>
            </a: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 führt der Stiftungsrat; die </a:t>
            </a:r>
            <a:r>
              <a:rPr lang="de-DE" sz="2000" b="1" dirty="0">
                <a:solidFill>
                  <a:schemeClr val="tx1"/>
                </a:solidFill>
                <a:cs typeface="Times New Roman" pitchFamily="18" charset="0"/>
              </a:rPr>
              <a:t>übergeordnete Dienstaufsicht</a:t>
            </a: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 führt das Erzbischöfliche Ordinariat.</a:t>
            </a:r>
            <a:r>
              <a:rPr lang="de-DE" sz="20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611560" y="636563"/>
            <a:ext cx="7010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de-DE" sz="2400" b="1" u="sng" dirty="0">
                <a:solidFill>
                  <a:schemeClr val="tx1"/>
                </a:solidFill>
                <a:cs typeface="Times New Roman" pitchFamily="18" charset="0"/>
              </a:rPr>
              <a:t>Vermögensverwaltungsaufsicht</a:t>
            </a:r>
            <a:endParaRPr lang="de-DE" sz="2400" b="1" u="sng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D:\Buero\bandaro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2400"/>
            <a:ext cx="5334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Line 3"/>
          <p:cNvSpPr>
            <a:spLocks noChangeShapeType="1"/>
          </p:cNvSpPr>
          <p:nvPr/>
        </p:nvSpPr>
        <p:spPr bwMode="auto">
          <a:xfrm>
            <a:off x="914400" y="12192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9700" name="Line 6"/>
          <p:cNvSpPr>
            <a:spLocks noChangeShapeType="1"/>
          </p:cNvSpPr>
          <p:nvPr/>
        </p:nvSpPr>
        <p:spPr bwMode="auto">
          <a:xfrm>
            <a:off x="914400" y="64008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9701" name="Text Box 7"/>
          <p:cNvSpPr txBox="1">
            <a:spLocks noChangeArrowheads="1"/>
          </p:cNvSpPr>
          <p:nvPr/>
        </p:nvSpPr>
        <p:spPr bwMode="auto">
          <a:xfrm>
            <a:off x="908185" y="1378565"/>
            <a:ext cx="7924800" cy="4862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>
              <a:tabLst>
                <a:tab pos="88900" algn="l"/>
              </a:tabLst>
            </a:pPr>
            <a:r>
              <a:rPr lang="de-DE" sz="2000" b="1" dirty="0">
                <a:solidFill>
                  <a:schemeClr val="tx1"/>
                </a:solidFill>
                <a:cs typeface="Times New Roman" pitchFamily="18" charset="0"/>
              </a:rPr>
              <a:t>D</a:t>
            </a:r>
            <a:r>
              <a:rPr lang="de-DE" sz="2000" b="1" dirty="0" smtClean="0">
                <a:solidFill>
                  <a:schemeClr val="tx1"/>
                </a:solidFill>
                <a:cs typeface="Times New Roman" pitchFamily="18" charset="0"/>
              </a:rPr>
              <a:t>) </a:t>
            </a:r>
            <a:r>
              <a:rPr lang="de-DE" sz="2000" b="1" dirty="0">
                <a:solidFill>
                  <a:schemeClr val="tx1"/>
                </a:solidFill>
                <a:cs typeface="Times New Roman" pitchFamily="18" charset="0"/>
              </a:rPr>
              <a:t>Welche Instrumente stehen der Aufsicht zur Verfügung?</a:t>
            </a:r>
          </a:p>
          <a:p>
            <a:pPr algn="just" eaLnBrk="0" hangingPunct="0">
              <a:tabLst>
                <a:tab pos="88900" algn="l"/>
              </a:tabLst>
            </a:pPr>
            <a:endParaRPr lang="de-DE" sz="2000" dirty="0">
              <a:solidFill>
                <a:schemeClr val="tx1"/>
              </a:solidFill>
              <a:cs typeface="Times New Roman" pitchFamily="18" charset="0"/>
            </a:endParaRPr>
          </a:p>
          <a:p>
            <a:pPr algn="l" eaLnBrk="0" hangingPunct="0">
              <a:tabLst>
                <a:tab pos="88900" algn="l"/>
              </a:tabLst>
            </a:pP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Die Rechtsaufsicht kann mit folgenden, nach dem Grundsatz der Verhältnismäßigkeit abgestuften Instrumenten auf der Grundlage von § 4 KVO V tätig werden:</a:t>
            </a:r>
          </a:p>
          <a:p>
            <a:pPr algn="l" eaLnBrk="0" hangingPunct="0">
              <a:tabLst>
                <a:tab pos="88900" algn="l"/>
              </a:tabLst>
            </a:pPr>
            <a:endParaRPr lang="de-DE" sz="2000" dirty="0">
              <a:solidFill>
                <a:schemeClr val="tx1"/>
              </a:solidFill>
              <a:cs typeface="Times New Roman" pitchFamily="18" charset="0"/>
            </a:endParaRPr>
          </a:p>
          <a:p>
            <a:pPr marL="268288" indent="-268288" algn="l" eaLnBrk="0" hangingPunct="0">
              <a:spcBef>
                <a:spcPts val="600"/>
              </a:spcBef>
              <a:buFont typeface="Wingdings" pitchFamily="2" charset="2"/>
              <a:buChar char="v"/>
              <a:tabLst>
                <a:tab pos="88900" algn="l"/>
              </a:tabLst>
            </a:pP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das </a:t>
            </a: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Informationsrecht (Einholung von Auskünften, Anforderung von Berichten</a:t>
            </a: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, Akteneinsichtsrecht)</a:t>
            </a:r>
            <a:endParaRPr lang="de-DE" sz="2000" dirty="0">
              <a:solidFill>
                <a:schemeClr val="tx1"/>
              </a:solidFill>
              <a:cs typeface="Times New Roman" pitchFamily="18" charset="0"/>
            </a:endParaRPr>
          </a:p>
          <a:p>
            <a:pPr marL="268288" indent="-268288" algn="l" eaLnBrk="0" hangingPunct="0">
              <a:spcBef>
                <a:spcPts val="600"/>
              </a:spcBef>
              <a:buFont typeface="Wingdings" pitchFamily="2" charset="2"/>
              <a:buChar char="v"/>
              <a:tabLst>
                <a:tab pos="88900" algn="l"/>
              </a:tabLst>
            </a:pP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das </a:t>
            </a: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Beanstandungsrecht (Vollzugshemmung)</a:t>
            </a:r>
          </a:p>
          <a:p>
            <a:pPr marL="268288" indent="-268288" algn="l" eaLnBrk="0" hangingPunct="0">
              <a:spcBef>
                <a:spcPts val="600"/>
              </a:spcBef>
              <a:buFont typeface="Wingdings" pitchFamily="2" charset="2"/>
              <a:buChar char="v"/>
              <a:tabLst>
                <a:tab pos="88900" algn="l"/>
              </a:tabLst>
            </a:pP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die </a:t>
            </a: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Anordnungsbefugnis (Anweisung zu rechtmäßigem Verhalten)</a:t>
            </a:r>
          </a:p>
          <a:p>
            <a:pPr marL="268288" indent="-268288" algn="l" eaLnBrk="0" hangingPunct="0">
              <a:spcBef>
                <a:spcPts val="600"/>
              </a:spcBef>
              <a:buFont typeface="Wingdings" pitchFamily="2" charset="2"/>
              <a:buChar char="v"/>
              <a:tabLst>
                <a:tab pos="88900" algn="l"/>
              </a:tabLst>
            </a:pP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die </a:t>
            </a: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Ersatzvornahme</a:t>
            </a:r>
          </a:p>
          <a:p>
            <a:pPr marL="268288" indent="-268288" algn="l" eaLnBrk="0" hangingPunct="0">
              <a:spcBef>
                <a:spcPts val="600"/>
              </a:spcBef>
              <a:buFont typeface="Wingdings" pitchFamily="2" charset="2"/>
              <a:buChar char="v"/>
              <a:tabLst>
                <a:tab pos="88900" algn="l"/>
              </a:tabLst>
            </a:pP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die </a:t>
            </a: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Bestellung eines Vermögensverwalters</a:t>
            </a:r>
          </a:p>
          <a:p>
            <a:pPr marL="268288" indent="-268288" algn="l" eaLnBrk="0" hangingPunct="0">
              <a:spcBef>
                <a:spcPts val="600"/>
              </a:spcBef>
              <a:buFont typeface="Wingdings" pitchFamily="2" charset="2"/>
              <a:buChar char="v"/>
              <a:tabLst>
                <a:tab pos="88900" algn="l"/>
              </a:tabLst>
            </a:pP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die </a:t>
            </a:r>
            <a:r>
              <a:rPr lang="de-DE" sz="2000" dirty="0">
                <a:solidFill>
                  <a:schemeClr val="tx1"/>
                </a:solidFill>
                <a:cs typeface="Times New Roman" pitchFamily="18" charset="0"/>
              </a:rPr>
              <a:t>Amtsenthebung des oder einzelner Mitglieder des </a:t>
            </a: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Stiftungsrates</a:t>
            </a:r>
            <a:endParaRPr lang="de-DE" sz="2000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499182"/>
            <a:ext cx="7010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de-DE" sz="2400" b="1" u="sng" dirty="0">
                <a:solidFill>
                  <a:schemeClr val="tx1"/>
                </a:solidFill>
                <a:cs typeface="Times New Roman" pitchFamily="18" charset="0"/>
              </a:rPr>
              <a:t>Vermögensverwaltungsaufsicht</a:t>
            </a:r>
            <a:endParaRPr lang="de-DE" sz="2400" b="1" u="sng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D:\Buero\bandaro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52400"/>
            <a:ext cx="5334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Line 3"/>
          <p:cNvSpPr>
            <a:spLocks noChangeShapeType="1"/>
          </p:cNvSpPr>
          <p:nvPr/>
        </p:nvSpPr>
        <p:spPr bwMode="auto">
          <a:xfrm>
            <a:off x="914400" y="12192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24" name="Line 6"/>
          <p:cNvSpPr>
            <a:spLocks noChangeShapeType="1"/>
          </p:cNvSpPr>
          <p:nvPr/>
        </p:nvSpPr>
        <p:spPr bwMode="auto">
          <a:xfrm>
            <a:off x="914400" y="64008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725" name="Text Box 8"/>
          <p:cNvSpPr txBox="1">
            <a:spLocks noChangeArrowheads="1"/>
          </p:cNvSpPr>
          <p:nvPr/>
        </p:nvSpPr>
        <p:spPr bwMode="auto">
          <a:xfrm>
            <a:off x="762000" y="1247918"/>
            <a:ext cx="8274496" cy="521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0" hangingPunct="0"/>
            <a:r>
              <a:rPr lang="de-DE" sz="1600" b="1" dirty="0">
                <a:solidFill>
                  <a:schemeClr val="tx1"/>
                </a:solidFill>
                <a:cs typeface="Times New Roman" pitchFamily="18" charset="0"/>
              </a:rPr>
              <a:t>E</a:t>
            </a:r>
            <a:r>
              <a:rPr lang="de-DE" sz="1600" b="1" dirty="0" smtClean="0">
                <a:solidFill>
                  <a:schemeClr val="tx1"/>
                </a:solidFill>
                <a:cs typeface="Times New Roman" pitchFamily="18" charset="0"/>
              </a:rPr>
              <a:t>) </a:t>
            </a:r>
            <a:r>
              <a:rPr lang="de-DE" sz="1600" b="1" dirty="0">
                <a:solidFill>
                  <a:schemeClr val="tx1"/>
                </a:solidFill>
                <a:cs typeface="Times New Roman" pitchFamily="18" charset="0"/>
              </a:rPr>
              <a:t>Die </a:t>
            </a:r>
            <a:r>
              <a:rPr lang="de-DE" sz="1600" b="1" dirty="0" err="1">
                <a:solidFill>
                  <a:schemeClr val="tx1"/>
                </a:solidFill>
                <a:cs typeface="Times New Roman" pitchFamily="18" charset="0"/>
              </a:rPr>
              <a:t>kirchenaufsichtliche</a:t>
            </a:r>
            <a:r>
              <a:rPr lang="de-DE" sz="1600" b="1" dirty="0">
                <a:solidFill>
                  <a:schemeClr val="tx1"/>
                </a:solidFill>
                <a:cs typeface="Times New Roman" pitchFamily="18" charset="0"/>
              </a:rPr>
              <a:t> Genehmigung/die </a:t>
            </a:r>
            <a:r>
              <a:rPr lang="de-DE" sz="1600" b="1" dirty="0" smtClean="0">
                <a:solidFill>
                  <a:schemeClr val="tx1"/>
                </a:solidFill>
                <a:cs typeface="Times New Roman" pitchFamily="18" charset="0"/>
              </a:rPr>
              <a:t>Anzeigepflicht gem. §§ 7-9 KVO V</a:t>
            </a:r>
            <a:endParaRPr lang="de-DE" sz="1600" b="1" dirty="0">
              <a:solidFill>
                <a:schemeClr val="tx1"/>
              </a:solidFill>
              <a:cs typeface="Times New Roman" pitchFamily="18" charset="0"/>
            </a:endParaRPr>
          </a:p>
          <a:p>
            <a:pPr algn="just" eaLnBrk="0" hangingPunct="0"/>
            <a:r>
              <a:rPr lang="de-DE" sz="1600" dirty="0">
                <a:solidFill>
                  <a:schemeClr val="tx1"/>
                </a:solidFill>
                <a:cs typeface="Times New Roman" pitchFamily="18" charset="0"/>
              </a:rPr>
              <a:t> </a:t>
            </a:r>
            <a:endParaRPr lang="de-DE" sz="16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l" eaLnBrk="0" hangingPunct="0"/>
            <a:r>
              <a:rPr lang="de-DE" sz="1600" dirty="0" smtClean="0">
                <a:solidFill>
                  <a:schemeClr val="tx1"/>
                </a:solidFill>
                <a:cs typeface="Times New Roman" pitchFamily="18" charset="0"/>
              </a:rPr>
              <a:t>Die einzelnen Genehmigungstatbestände und die bestehenden Anzeigepflichten können in diesem Zusammenhang nicht im Einzelnen dargestellt werden. Sie lassen sich systematisch in verschiedene Rechtskreise einteilen:</a:t>
            </a:r>
          </a:p>
          <a:p>
            <a:pPr marL="358775" indent="-358775" algn="l" eaLnBrk="0" hangingPunct="0">
              <a:spcBef>
                <a:spcPts val="600"/>
              </a:spcBef>
              <a:buFont typeface="Wingdings" pitchFamily="2" charset="2"/>
              <a:buChar char="v"/>
            </a:pPr>
            <a:r>
              <a:rPr lang="de-DE" sz="1600" dirty="0" smtClean="0">
                <a:solidFill>
                  <a:schemeClr val="tx1"/>
                </a:solidFill>
                <a:cs typeface="Times New Roman" pitchFamily="18" charset="0"/>
              </a:rPr>
              <a:t>Grundstücksgeschäfte</a:t>
            </a:r>
          </a:p>
          <a:p>
            <a:pPr marL="358775" indent="-358775" algn="l" eaLnBrk="0" hangingPunct="0">
              <a:spcBef>
                <a:spcPts val="600"/>
              </a:spcBef>
              <a:buFont typeface="Wingdings" pitchFamily="2" charset="2"/>
              <a:buChar char="v"/>
            </a:pPr>
            <a:r>
              <a:rPr lang="de-DE" sz="1600" dirty="0" smtClean="0">
                <a:solidFill>
                  <a:schemeClr val="tx1"/>
                </a:solidFill>
                <a:cs typeface="Times New Roman" pitchFamily="18" charset="0"/>
              </a:rPr>
              <a:t>Finanziell bedeutsame oder riskante Geschäfte</a:t>
            </a:r>
          </a:p>
          <a:p>
            <a:pPr marL="358775" indent="-358775" algn="l" eaLnBrk="0" hangingPunct="0">
              <a:spcBef>
                <a:spcPts val="600"/>
              </a:spcBef>
              <a:buFont typeface="Wingdings" pitchFamily="2" charset="2"/>
              <a:buChar char="v"/>
            </a:pPr>
            <a:r>
              <a:rPr lang="de-DE" sz="1600" dirty="0" smtClean="0">
                <a:solidFill>
                  <a:schemeClr val="tx1"/>
                </a:solidFill>
                <a:cs typeface="Times New Roman" pitchFamily="18" charset="0"/>
              </a:rPr>
              <a:t>Arbeitsrechtliche Vorgänge</a:t>
            </a:r>
          </a:p>
          <a:p>
            <a:pPr marL="358775" indent="-358775" algn="l" eaLnBrk="0" hangingPunct="0">
              <a:spcBef>
                <a:spcPts val="600"/>
              </a:spcBef>
              <a:buFont typeface="Wingdings" pitchFamily="2" charset="2"/>
              <a:buChar char="v"/>
            </a:pPr>
            <a:r>
              <a:rPr lang="de-DE" sz="1600" dirty="0" smtClean="0">
                <a:solidFill>
                  <a:schemeClr val="tx1"/>
                </a:solidFill>
                <a:cs typeface="Times New Roman" pitchFamily="18" charset="0"/>
              </a:rPr>
              <a:t>Wirtschaftliche Beteiligungen bei Dritten</a:t>
            </a:r>
          </a:p>
          <a:p>
            <a:pPr marL="358775" indent="-358775" algn="l" eaLnBrk="0" hangingPunct="0">
              <a:spcBef>
                <a:spcPts val="600"/>
              </a:spcBef>
              <a:buFont typeface="Wingdings" pitchFamily="2" charset="2"/>
              <a:buChar char="v"/>
            </a:pPr>
            <a:r>
              <a:rPr lang="de-DE" sz="1600" dirty="0" smtClean="0">
                <a:solidFill>
                  <a:schemeClr val="tx1"/>
                </a:solidFill>
                <a:cs typeface="Times New Roman" pitchFamily="18" charset="0"/>
              </a:rPr>
              <a:t>Rechtsgeschäfte mit Kommunen und staatlichen Stellen</a:t>
            </a:r>
          </a:p>
          <a:p>
            <a:pPr marL="358775" indent="-358775" algn="l" eaLnBrk="0" hangingPunct="0">
              <a:spcBef>
                <a:spcPts val="600"/>
              </a:spcBef>
              <a:buFont typeface="Wingdings" pitchFamily="2" charset="2"/>
              <a:buChar char="v"/>
            </a:pPr>
            <a:r>
              <a:rPr lang="de-DE" sz="1600" dirty="0" smtClean="0">
                <a:solidFill>
                  <a:schemeClr val="tx1"/>
                </a:solidFill>
                <a:cs typeface="Times New Roman" pitchFamily="18" charset="0"/>
              </a:rPr>
              <a:t>„In-Sich-Geschäfte“ </a:t>
            </a:r>
          </a:p>
          <a:p>
            <a:pPr marL="358775" indent="-358775" algn="l" eaLnBrk="0" hangingPunct="0">
              <a:spcBef>
                <a:spcPts val="600"/>
              </a:spcBef>
              <a:buFont typeface="Wingdings" pitchFamily="2" charset="2"/>
              <a:buChar char="v"/>
            </a:pPr>
            <a:r>
              <a:rPr lang="de-DE" sz="1600" u="sng" dirty="0" smtClean="0">
                <a:solidFill>
                  <a:schemeClr val="tx1"/>
                </a:solidFill>
                <a:cs typeface="Times New Roman" pitchFamily="18" charset="0"/>
              </a:rPr>
              <a:t>aktive</a:t>
            </a:r>
            <a:r>
              <a:rPr lang="de-DE" sz="1600" dirty="0" smtClean="0">
                <a:solidFill>
                  <a:schemeClr val="tx1"/>
                </a:solidFill>
                <a:cs typeface="Times New Roman" pitchFamily="18" charset="0"/>
              </a:rPr>
              <a:t> Prozessführung</a:t>
            </a:r>
          </a:p>
          <a:p>
            <a:pPr marL="358775" indent="-358775" algn="l" eaLnBrk="0" hangingPunct="0">
              <a:spcBef>
                <a:spcPts val="600"/>
              </a:spcBef>
              <a:buFont typeface="Wingdings" pitchFamily="2" charset="2"/>
              <a:buChar char="v"/>
            </a:pPr>
            <a:r>
              <a:rPr lang="de-DE" sz="1600" dirty="0" smtClean="0">
                <a:solidFill>
                  <a:schemeClr val="tx1"/>
                </a:solidFill>
                <a:cs typeface="Times New Roman" pitchFamily="18" charset="0"/>
              </a:rPr>
              <a:t>Vollmachten an externe Dritte</a:t>
            </a:r>
          </a:p>
          <a:p>
            <a:pPr algn="l" eaLnBrk="0" hangingPunct="0">
              <a:spcBef>
                <a:spcPts val="600"/>
              </a:spcBef>
            </a:pPr>
            <a:r>
              <a:rPr lang="de-DE" sz="1600" b="1" dirty="0" smtClean="0">
                <a:solidFill>
                  <a:schemeClr val="tx1"/>
                </a:solidFill>
                <a:cs typeface="Times New Roman" pitchFamily="18" charset="0"/>
              </a:rPr>
              <a:t>Die </a:t>
            </a:r>
            <a:r>
              <a:rPr lang="de-DE" sz="1600" b="1" dirty="0">
                <a:solidFill>
                  <a:schemeClr val="tx1"/>
                </a:solidFill>
                <a:cs typeface="Times New Roman" pitchFamily="18" charset="0"/>
              </a:rPr>
              <a:t>Nichteinholung oder die Versagung einer </a:t>
            </a:r>
            <a:r>
              <a:rPr lang="de-DE" sz="1600" b="1" dirty="0" err="1">
                <a:solidFill>
                  <a:schemeClr val="tx1"/>
                </a:solidFill>
                <a:cs typeface="Times New Roman" pitchFamily="18" charset="0"/>
              </a:rPr>
              <a:t>kirchenaufsichtlichen</a:t>
            </a:r>
            <a:r>
              <a:rPr lang="de-DE" sz="1600" b="1" dirty="0">
                <a:solidFill>
                  <a:schemeClr val="tx1"/>
                </a:solidFill>
                <a:cs typeface="Times New Roman" pitchFamily="18" charset="0"/>
              </a:rPr>
              <a:t> Genehmigung führt zur </a:t>
            </a:r>
            <a:r>
              <a:rPr lang="de-DE" sz="1600" b="1" dirty="0" smtClean="0">
                <a:solidFill>
                  <a:schemeClr val="tx1"/>
                </a:solidFill>
                <a:cs typeface="Times New Roman" pitchFamily="18" charset="0"/>
              </a:rPr>
              <a:t>Nichtigkeit des </a:t>
            </a:r>
            <a:r>
              <a:rPr lang="de-DE" sz="1600" b="1" dirty="0">
                <a:solidFill>
                  <a:schemeClr val="tx1"/>
                </a:solidFill>
                <a:cs typeface="Times New Roman" pitchFamily="18" charset="0"/>
              </a:rPr>
              <a:t>Rechtsgeschäfts oder Rechtsakts auch gegenüber beteiligten Dritten (also im Außenverhältnis) und begründet das Risiko für das kirchliche Vermögensverwaltungsorgan, </a:t>
            </a:r>
            <a:r>
              <a:rPr lang="de-DE" sz="1600" b="1" dirty="0" smtClean="0">
                <a:solidFill>
                  <a:schemeClr val="tx1"/>
                </a:solidFill>
                <a:cs typeface="Times New Roman" pitchFamily="18" charset="0"/>
              </a:rPr>
              <a:t>bei </a:t>
            </a:r>
            <a:r>
              <a:rPr lang="de-DE" sz="1600" b="1" dirty="0">
                <a:solidFill>
                  <a:schemeClr val="tx1"/>
                </a:solidFill>
                <a:cs typeface="Times New Roman" pitchFamily="18" charset="0"/>
              </a:rPr>
              <a:t>vorsätzlichem oder grob fahrlässigem Handeln </a:t>
            </a:r>
            <a:r>
              <a:rPr lang="de-DE" sz="1600" b="1" dirty="0" smtClean="0">
                <a:solidFill>
                  <a:schemeClr val="tx1"/>
                </a:solidFill>
                <a:cs typeface="Times New Roman" pitchFamily="18" charset="0"/>
              </a:rPr>
              <a:t>persönlich von </a:t>
            </a:r>
            <a:r>
              <a:rPr lang="de-DE" sz="1600" b="1" dirty="0">
                <a:solidFill>
                  <a:schemeClr val="tx1"/>
                </a:solidFill>
                <a:cs typeface="Times New Roman" pitchFamily="18" charset="0"/>
              </a:rPr>
              <a:t>dem beteiligten Dritten in Anspruch genommen zu </a:t>
            </a:r>
            <a:r>
              <a:rPr lang="de-DE" sz="1600" b="1" dirty="0" smtClean="0">
                <a:solidFill>
                  <a:schemeClr val="tx1"/>
                </a:solidFill>
                <a:cs typeface="Times New Roman" pitchFamily="18" charset="0"/>
              </a:rPr>
              <a:t>werden</a:t>
            </a:r>
            <a:r>
              <a:rPr lang="de-DE" sz="1600" b="1" dirty="0">
                <a:solidFill>
                  <a:schemeClr val="tx1"/>
                </a:solidFill>
                <a:cs typeface="Times New Roman" pitchFamily="18" charset="0"/>
              </a:rPr>
              <a:t>.</a:t>
            </a:r>
            <a:endParaRPr lang="de-DE" sz="1600" b="1" dirty="0">
              <a:solidFill>
                <a:schemeClr val="tx1"/>
              </a:solidFill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07504" y="555547"/>
            <a:ext cx="7010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de-DE" sz="2400" b="1" u="sng" dirty="0">
                <a:solidFill>
                  <a:schemeClr val="tx1"/>
                </a:solidFill>
                <a:cs typeface="Times New Roman" pitchFamily="18" charset="0"/>
              </a:rPr>
              <a:t>Vermögensverwaltungsaufsicht</a:t>
            </a:r>
            <a:endParaRPr lang="de-DE" sz="2400" b="1" u="sng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D:\Buero\bandaro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2400"/>
            <a:ext cx="5334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Line 3"/>
          <p:cNvSpPr>
            <a:spLocks noChangeShapeType="1"/>
          </p:cNvSpPr>
          <p:nvPr/>
        </p:nvSpPr>
        <p:spPr bwMode="auto">
          <a:xfrm>
            <a:off x="914400" y="12192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1748" name="Text Box 7"/>
          <p:cNvSpPr txBox="1">
            <a:spLocks noChangeArrowheads="1"/>
          </p:cNvSpPr>
          <p:nvPr/>
        </p:nvSpPr>
        <p:spPr bwMode="auto">
          <a:xfrm>
            <a:off x="762000" y="1219200"/>
            <a:ext cx="792480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0" hangingPunct="0"/>
            <a:r>
              <a:rPr lang="de-DE" sz="2400" b="1" dirty="0">
                <a:solidFill>
                  <a:schemeClr val="tx1"/>
                </a:solidFill>
                <a:cs typeface="Times New Roman" pitchFamily="18" charset="0"/>
              </a:rPr>
              <a:t>F</a:t>
            </a:r>
            <a:r>
              <a:rPr lang="de-DE" sz="2400" b="1" dirty="0" smtClean="0">
                <a:solidFill>
                  <a:schemeClr val="tx1"/>
                </a:solidFill>
                <a:cs typeface="Times New Roman" pitchFamily="18" charset="0"/>
              </a:rPr>
              <a:t>) </a:t>
            </a:r>
            <a:r>
              <a:rPr lang="de-DE" sz="2400" b="1" dirty="0">
                <a:solidFill>
                  <a:schemeClr val="tx1"/>
                </a:solidFill>
                <a:cs typeface="Times New Roman" pitchFamily="18" charset="0"/>
              </a:rPr>
              <a:t>Rechtsbehelfe gegen aufsichtsrechtliche Verfügungen</a:t>
            </a:r>
          </a:p>
          <a:p>
            <a:pPr algn="just" eaLnBrk="0" hangingPunct="0"/>
            <a:r>
              <a:rPr lang="de-DE" sz="2400" dirty="0">
                <a:solidFill>
                  <a:schemeClr val="tx1"/>
                </a:solidFill>
                <a:cs typeface="Times New Roman" pitchFamily="18" charset="0"/>
              </a:rPr>
              <a:t> </a:t>
            </a:r>
          </a:p>
          <a:p>
            <a:pPr algn="l" eaLnBrk="0" hangingPunct="0"/>
            <a:r>
              <a:rPr lang="de-DE" sz="2400" dirty="0">
                <a:solidFill>
                  <a:schemeClr val="tx1"/>
                </a:solidFill>
                <a:cs typeface="Times New Roman" pitchFamily="18" charset="0"/>
              </a:rPr>
              <a:t>Gegen Verfügungen der kirchlichen Aufsichtsbehörde kann das betroffene Organ der kirchlichen Vermögensverwaltung innerhalb einer Frist von einem Monat nach Zugang der Verfügung schriftlich bei der kirchlichen Aufsichtsbehörde Einspruch einlegen.</a:t>
            </a:r>
          </a:p>
          <a:p>
            <a:pPr algn="l" eaLnBrk="0" hangingPunct="0"/>
            <a:r>
              <a:rPr lang="de-DE" sz="2400" dirty="0">
                <a:solidFill>
                  <a:schemeClr val="tx1"/>
                </a:solidFill>
                <a:cs typeface="Times New Roman" pitchFamily="18" charset="0"/>
              </a:rPr>
              <a:t> </a:t>
            </a:r>
          </a:p>
          <a:p>
            <a:pPr algn="l" eaLnBrk="0" hangingPunct="0"/>
            <a:r>
              <a:rPr lang="de-DE" sz="2400" dirty="0">
                <a:solidFill>
                  <a:schemeClr val="tx1"/>
                </a:solidFill>
                <a:cs typeface="Times New Roman" pitchFamily="18" charset="0"/>
              </a:rPr>
              <a:t>Gegen die Einspruchsentscheidung der kirchlichen Aufsichtsbehörde kann innerhalb einer Frist von einem Monat nach Zustellung der Entscheidung beim Ordinarius weitere Beschwerde eingelegt werden.</a:t>
            </a:r>
            <a:r>
              <a:rPr lang="de-DE" sz="2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11560" y="318942"/>
            <a:ext cx="7010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de-DE" sz="2400" b="1" u="sng" dirty="0">
                <a:solidFill>
                  <a:schemeClr val="tx1"/>
                </a:solidFill>
                <a:cs typeface="Times New Roman" pitchFamily="18" charset="0"/>
              </a:rPr>
              <a:t>Vermögensverwaltungsaufsicht</a:t>
            </a:r>
            <a:endParaRPr lang="de-DE" sz="2400" b="1" u="sng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D:\Buero\bandaro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2400"/>
            <a:ext cx="5334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Line 3"/>
          <p:cNvSpPr>
            <a:spLocks noChangeShapeType="1"/>
          </p:cNvSpPr>
          <p:nvPr/>
        </p:nvSpPr>
        <p:spPr bwMode="auto">
          <a:xfrm>
            <a:off x="914400" y="12192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2772" name="Line 6"/>
          <p:cNvSpPr>
            <a:spLocks noChangeShapeType="1"/>
          </p:cNvSpPr>
          <p:nvPr/>
        </p:nvSpPr>
        <p:spPr bwMode="auto">
          <a:xfrm>
            <a:off x="914400" y="64008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2773" name="Text Box 8"/>
          <p:cNvSpPr txBox="1">
            <a:spLocks noChangeArrowheads="1"/>
          </p:cNvSpPr>
          <p:nvPr/>
        </p:nvSpPr>
        <p:spPr bwMode="auto">
          <a:xfrm>
            <a:off x="-540568" y="431461"/>
            <a:ext cx="7010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de-DE" sz="2400" b="1" u="sng" dirty="0">
                <a:solidFill>
                  <a:schemeClr val="tx1"/>
                </a:solidFill>
                <a:cs typeface="Times New Roman" pitchFamily="18" charset="0"/>
              </a:rPr>
              <a:t>Haftung</a:t>
            </a:r>
            <a:endParaRPr lang="de-DE" sz="2400" b="1" u="sng" dirty="0">
              <a:solidFill>
                <a:schemeClr val="tx1"/>
              </a:solidFill>
            </a:endParaRPr>
          </a:p>
        </p:txBody>
      </p:sp>
      <p:sp>
        <p:nvSpPr>
          <p:cNvPr id="32774" name="Text Box 9"/>
          <p:cNvSpPr txBox="1">
            <a:spLocks noChangeArrowheads="1"/>
          </p:cNvSpPr>
          <p:nvPr/>
        </p:nvSpPr>
        <p:spPr bwMode="auto">
          <a:xfrm>
            <a:off x="762000" y="980728"/>
            <a:ext cx="7924800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/>
            <a:endParaRPr lang="de-DE" sz="1800" b="1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just" eaLnBrk="0" hangingPunct="0"/>
            <a:r>
              <a:rPr lang="de-DE" sz="1800" b="1" dirty="0" smtClean="0">
                <a:solidFill>
                  <a:schemeClr val="tx1"/>
                </a:solidFill>
                <a:cs typeface="Times New Roman" pitchFamily="18" charset="0"/>
              </a:rPr>
              <a:t>Unterscheidung </a:t>
            </a:r>
            <a:r>
              <a:rPr lang="de-DE" sz="1800" b="1" dirty="0">
                <a:solidFill>
                  <a:schemeClr val="tx1"/>
                </a:solidFill>
                <a:cs typeface="Times New Roman" pitchFamily="18" charset="0"/>
              </a:rPr>
              <a:t>zwischen Außenhaftung und </a:t>
            </a:r>
            <a:r>
              <a:rPr lang="de-DE" sz="1800" b="1" dirty="0" smtClean="0">
                <a:solidFill>
                  <a:schemeClr val="tx1"/>
                </a:solidFill>
                <a:cs typeface="Times New Roman" pitchFamily="18" charset="0"/>
              </a:rPr>
              <a:t>Innenhaftung</a:t>
            </a:r>
          </a:p>
          <a:p>
            <a:pPr algn="just" eaLnBrk="0" hangingPunct="0"/>
            <a:endParaRPr lang="de-DE" sz="1800" b="1" dirty="0">
              <a:solidFill>
                <a:schemeClr val="tx1"/>
              </a:solidFill>
              <a:cs typeface="Times New Roman" pitchFamily="18" charset="0"/>
            </a:endParaRPr>
          </a:p>
          <a:p>
            <a:pPr algn="just" eaLnBrk="0" hangingPunct="0"/>
            <a:r>
              <a:rPr lang="de-DE" sz="1800" b="1" dirty="0" smtClean="0">
                <a:solidFill>
                  <a:schemeClr val="tx1"/>
                </a:solidFill>
                <a:cs typeface="Times New Roman" pitchFamily="18" charset="0"/>
              </a:rPr>
              <a:t>Außenhaftung </a:t>
            </a:r>
            <a:r>
              <a:rPr lang="de-DE" sz="1800" dirty="0">
                <a:solidFill>
                  <a:schemeClr val="tx1"/>
                </a:solidFill>
                <a:cs typeface="Times New Roman" pitchFamily="18" charset="0"/>
              </a:rPr>
              <a:t>(Inanspruchnahme von Mitgliedern des Stiftungsrates durch externe </a:t>
            </a:r>
            <a:r>
              <a:rPr lang="de-DE" sz="1800" dirty="0" smtClean="0">
                <a:solidFill>
                  <a:schemeClr val="tx1"/>
                </a:solidFill>
                <a:cs typeface="Times New Roman" pitchFamily="18" charset="0"/>
              </a:rPr>
              <a:t>Dritte</a:t>
            </a:r>
            <a:r>
              <a:rPr lang="de-DE" sz="1800" dirty="0">
                <a:solidFill>
                  <a:schemeClr val="tx1"/>
                </a:solidFill>
                <a:cs typeface="Times New Roman" pitchFamily="18" charset="0"/>
              </a:rPr>
              <a:t>)</a:t>
            </a:r>
          </a:p>
          <a:p>
            <a:pPr algn="l" eaLnBrk="0" hangingPunct="0"/>
            <a:r>
              <a:rPr lang="de-DE" sz="1800" dirty="0" smtClean="0">
                <a:solidFill>
                  <a:schemeClr val="tx1"/>
                </a:solidFill>
                <a:cs typeface="Times New Roman" pitchFamily="18" charset="0"/>
              </a:rPr>
              <a:t>Im </a:t>
            </a:r>
            <a:r>
              <a:rPr lang="de-DE" sz="1800" dirty="0">
                <a:solidFill>
                  <a:schemeClr val="tx1"/>
                </a:solidFill>
                <a:cs typeface="Times New Roman" pitchFamily="18" charset="0"/>
              </a:rPr>
              <a:t>Bereich des rechtsgeschäftlichen Handelns (z. B. Abschluss von Verträgen) haftet die Kirchengemeinde als Juristische Person gemäß § 31 BGB dem Dritten gegenüber. Eine unmittelbare Inanspruchnahme durch einen Dritten riskiert das Mitglied des Stiftungsrates nur bei strafbarem Verhalten oder bei zivilrechtlich unerlaubtem Handeln im Sinne von § 823 BGB</a:t>
            </a:r>
            <a:r>
              <a:rPr lang="de-DE" sz="1800" dirty="0" smtClean="0">
                <a:solidFill>
                  <a:schemeClr val="tx1"/>
                </a:solidFill>
                <a:cs typeface="Times New Roman" pitchFamily="18" charset="0"/>
              </a:rPr>
              <a:t>. Z. B. Entfernen einer tragenden Wand in einem Mietshaus = Haftung gegenüber anderen Mietern oder Besuchern, die ggf. verletzt werden oder einen Vermögensschaden </a:t>
            </a:r>
            <a:r>
              <a:rPr lang="de-DE" sz="1800" dirty="0">
                <a:solidFill>
                  <a:schemeClr val="tx1"/>
                </a:solidFill>
                <a:cs typeface="Times New Roman" pitchFamily="18" charset="0"/>
              </a:rPr>
              <a:t>erleiden. </a:t>
            </a:r>
            <a:r>
              <a:rPr lang="de-DE" sz="1800" dirty="0" smtClean="0">
                <a:solidFill>
                  <a:schemeClr val="tx1"/>
                </a:solidFill>
                <a:cs typeface="Times New Roman" pitchFamily="18" charset="0"/>
              </a:rPr>
              <a:t>Oder bei Betrug, Unterschlagung</a:t>
            </a:r>
            <a:endParaRPr lang="de-DE" sz="1800" dirty="0">
              <a:solidFill>
                <a:schemeClr val="tx1"/>
              </a:solidFill>
              <a:cs typeface="Times New Roman" pitchFamily="18" charset="0"/>
            </a:endParaRPr>
          </a:p>
          <a:p>
            <a:pPr algn="just" eaLnBrk="0" hangingPunct="0"/>
            <a:r>
              <a:rPr lang="de-DE" sz="1800" b="1" dirty="0" smtClean="0">
                <a:solidFill>
                  <a:schemeClr val="tx1"/>
                </a:solidFill>
                <a:cs typeface="Times New Roman" pitchFamily="18" charset="0"/>
              </a:rPr>
              <a:t>Innenhaftung </a:t>
            </a:r>
            <a:r>
              <a:rPr lang="de-DE" sz="1800" b="1" dirty="0">
                <a:solidFill>
                  <a:schemeClr val="tx1"/>
                </a:solidFill>
                <a:cs typeface="Times New Roman" pitchFamily="18" charset="0"/>
              </a:rPr>
              <a:t>(„Regress“)</a:t>
            </a:r>
          </a:p>
          <a:p>
            <a:pPr algn="just" eaLnBrk="0" hangingPunct="0"/>
            <a:r>
              <a:rPr lang="de-DE" sz="1800" dirty="0">
                <a:solidFill>
                  <a:schemeClr val="tx1"/>
                </a:solidFill>
                <a:cs typeface="Times New Roman" pitchFamily="18" charset="0"/>
              </a:rPr>
              <a:t>I</a:t>
            </a:r>
            <a:r>
              <a:rPr lang="de-DE" sz="1800" dirty="0" smtClean="0">
                <a:solidFill>
                  <a:schemeClr val="tx1"/>
                </a:solidFill>
                <a:cs typeface="Times New Roman" pitchFamily="18" charset="0"/>
              </a:rPr>
              <a:t>m </a:t>
            </a:r>
            <a:r>
              <a:rPr lang="de-DE" sz="1800" dirty="0">
                <a:solidFill>
                  <a:schemeClr val="tx1"/>
                </a:solidFill>
                <a:cs typeface="Times New Roman" pitchFamily="18" charset="0"/>
              </a:rPr>
              <a:t>Innenverhältnis ist die Haftung von Mitgliedern des Stiftungsrates auf Fälle einer vorsätzlichen oder grob fahrlässig begangenen Pflichtverletzung beschränkt (21 Absatz 2 KVO III). </a:t>
            </a:r>
            <a:r>
              <a:rPr lang="de-DE" sz="1800" dirty="0" smtClean="0">
                <a:solidFill>
                  <a:schemeClr val="tx1"/>
                </a:solidFill>
                <a:cs typeface="Times New Roman" pitchFamily="18" charset="0"/>
              </a:rPr>
              <a:t>Z. B. Reparatur des </a:t>
            </a:r>
            <a:r>
              <a:rPr lang="de-DE" sz="1800" dirty="0">
                <a:solidFill>
                  <a:schemeClr val="tx1"/>
                </a:solidFill>
                <a:cs typeface="Times New Roman" pitchFamily="18" charset="0"/>
              </a:rPr>
              <a:t>S</a:t>
            </a:r>
            <a:r>
              <a:rPr lang="de-DE" sz="1800" dirty="0" smtClean="0">
                <a:solidFill>
                  <a:schemeClr val="tx1"/>
                </a:solidFill>
                <a:cs typeface="Times New Roman" pitchFamily="18" charset="0"/>
              </a:rPr>
              <a:t>chadens der fehlenden tragenden Wand</a:t>
            </a:r>
          </a:p>
          <a:p>
            <a:pPr algn="just" eaLnBrk="0" hangingPunct="0"/>
            <a:endParaRPr lang="de-DE" sz="1800" dirty="0">
              <a:solidFill>
                <a:schemeClr val="tx1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Buero\bandaro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2400"/>
            <a:ext cx="5334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914400" y="12192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4100" name="Line 6"/>
          <p:cNvSpPr>
            <a:spLocks noChangeShapeType="1"/>
          </p:cNvSpPr>
          <p:nvPr/>
        </p:nvSpPr>
        <p:spPr bwMode="auto">
          <a:xfrm>
            <a:off x="914400" y="64008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4101" name="Text Box 10"/>
          <p:cNvSpPr txBox="1">
            <a:spLocks noChangeArrowheads="1"/>
          </p:cNvSpPr>
          <p:nvPr/>
        </p:nvSpPr>
        <p:spPr bwMode="auto">
          <a:xfrm>
            <a:off x="1098549" y="1660525"/>
            <a:ext cx="263525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160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102" name="Text Box 11"/>
          <p:cNvSpPr txBox="1">
            <a:spLocks noChangeArrowheads="1"/>
          </p:cNvSpPr>
          <p:nvPr/>
        </p:nvSpPr>
        <p:spPr bwMode="auto">
          <a:xfrm>
            <a:off x="1355435" y="1812925"/>
            <a:ext cx="18473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endParaRPr lang="de-DE" sz="1600">
              <a:solidFill>
                <a:schemeClr val="tx1"/>
              </a:solidFill>
            </a:endParaRPr>
          </a:p>
        </p:txBody>
      </p:sp>
      <p:sp>
        <p:nvSpPr>
          <p:cNvPr id="4103" name="Text Box 12"/>
          <p:cNvSpPr txBox="1">
            <a:spLocks noChangeArrowheads="1"/>
          </p:cNvSpPr>
          <p:nvPr/>
        </p:nvSpPr>
        <p:spPr bwMode="auto">
          <a:xfrm>
            <a:off x="2520322" y="1340768"/>
            <a:ext cx="44999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de-DE" sz="2000" b="1" u="sng" dirty="0">
                <a:solidFill>
                  <a:schemeClr val="tx1"/>
                </a:solidFill>
                <a:cs typeface="Times New Roman" pitchFamily="18" charset="0"/>
              </a:rPr>
              <a:t>Örtliche </a:t>
            </a:r>
            <a:r>
              <a:rPr lang="de-DE" sz="2000" b="1" u="sng" dirty="0" smtClean="0">
                <a:solidFill>
                  <a:schemeClr val="tx1"/>
                </a:solidFill>
                <a:cs typeface="Times New Roman" pitchFamily="18" charset="0"/>
              </a:rPr>
              <a:t>kirchliche Rechtspersonen</a:t>
            </a:r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4104" name="Text Box 13"/>
          <p:cNvSpPr txBox="1">
            <a:spLocks noChangeArrowheads="1"/>
          </p:cNvSpPr>
          <p:nvPr/>
        </p:nvSpPr>
        <p:spPr bwMode="auto">
          <a:xfrm>
            <a:off x="1219200" y="1981201"/>
            <a:ext cx="3352800" cy="80021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de-DE" sz="1600" b="1" dirty="0" smtClean="0">
                <a:solidFill>
                  <a:schemeClr val="tx1"/>
                </a:solidFill>
                <a:cs typeface="Times New Roman" pitchFamily="18" charset="0"/>
              </a:rPr>
              <a:t>Kirchengemeinde </a:t>
            </a:r>
            <a:r>
              <a:rPr lang="de-DE" sz="1200" dirty="0" smtClean="0">
                <a:solidFill>
                  <a:schemeClr val="tx1"/>
                </a:solidFill>
                <a:cs typeface="Times New Roman" pitchFamily="18" charset="0"/>
              </a:rPr>
              <a:t>(§ 5 ff. KVO III)</a:t>
            </a:r>
            <a:r>
              <a:rPr lang="de-DE" sz="1400" dirty="0">
                <a:solidFill>
                  <a:schemeClr val="tx1"/>
                </a:solidFill>
                <a:cs typeface="Times New Roman" pitchFamily="18" charset="0"/>
              </a:rPr>
              <a:t/>
            </a:r>
            <a:br>
              <a:rPr lang="de-DE" sz="1400" dirty="0">
                <a:solidFill>
                  <a:schemeClr val="tx1"/>
                </a:solidFill>
                <a:cs typeface="Times New Roman" pitchFamily="18" charset="0"/>
              </a:rPr>
            </a:br>
            <a:endParaRPr lang="de-DE" sz="1600" dirty="0">
              <a:solidFill>
                <a:schemeClr val="tx1"/>
              </a:solidFill>
              <a:cs typeface="Times New Roman" pitchFamily="18" charset="0"/>
            </a:endParaRPr>
          </a:p>
          <a:p>
            <a:pPr algn="l">
              <a:buFontTx/>
              <a:buChar char="•"/>
            </a:pPr>
            <a:r>
              <a:rPr lang="de-DE" sz="1400" dirty="0">
                <a:solidFill>
                  <a:schemeClr val="tx1"/>
                </a:solidFill>
              </a:rPr>
              <a:t> </a:t>
            </a:r>
            <a:r>
              <a:rPr lang="de-DE" sz="1400" dirty="0">
                <a:solidFill>
                  <a:schemeClr val="tx1"/>
                </a:solidFill>
                <a:cs typeface="Times New Roman" pitchFamily="18" charset="0"/>
              </a:rPr>
              <a:t>Körperschaft des öffentlichen Rechts </a:t>
            </a:r>
          </a:p>
        </p:txBody>
      </p:sp>
      <p:sp>
        <p:nvSpPr>
          <p:cNvPr id="4105" name="Text Box 14"/>
          <p:cNvSpPr txBox="1">
            <a:spLocks noChangeArrowheads="1"/>
          </p:cNvSpPr>
          <p:nvPr/>
        </p:nvSpPr>
        <p:spPr bwMode="auto">
          <a:xfrm>
            <a:off x="4953000" y="1981200"/>
            <a:ext cx="3352800" cy="7386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de-DE" sz="1600" b="1" dirty="0" err="1" smtClean="0">
                <a:solidFill>
                  <a:schemeClr val="tx1"/>
                </a:solidFill>
                <a:cs typeface="Times New Roman" pitchFamily="18" charset="0"/>
              </a:rPr>
              <a:t>Ortsfonde</a:t>
            </a:r>
            <a:r>
              <a:rPr lang="de-DE" sz="1600" b="1" dirty="0" smtClean="0">
                <a:solidFill>
                  <a:schemeClr val="tx1"/>
                </a:solidFill>
                <a:cs typeface="Times New Roman" pitchFamily="18" charset="0"/>
              </a:rPr>
              <a:t> und Stiftungen</a:t>
            </a:r>
          </a:p>
          <a:p>
            <a:pPr algn="l"/>
            <a:r>
              <a:rPr lang="de-DE" sz="1200" dirty="0" smtClean="0">
                <a:solidFill>
                  <a:schemeClr val="tx1"/>
                </a:solidFill>
                <a:cs typeface="Times New Roman" pitchFamily="18" charset="0"/>
              </a:rPr>
              <a:t>(§ 26 ff. KVO III)</a:t>
            </a:r>
            <a:endParaRPr lang="de-DE" sz="18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l">
              <a:buFontTx/>
              <a:buChar char="•"/>
            </a:pPr>
            <a:r>
              <a:rPr lang="de-DE" sz="1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de-DE" sz="1400" dirty="0">
                <a:solidFill>
                  <a:schemeClr val="tx1"/>
                </a:solidFill>
                <a:cs typeface="Times New Roman" pitchFamily="18" charset="0"/>
              </a:rPr>
              <a:t>Stiftung des öffentlichen Rechts </a:t>
            </a:r>
          </a:p>
        </p:txBody>
      </p:sp>
      <p:sp>
        <p:nvSpPr>
          <p:cNvPr id="4106" name="Text Box 15"/>
          <p:cNvSpPr txBox="1">
            <a:spLocks noChangeArrowheads="1"/>
          </p:cNvSpPr>
          <p:nvPr/>
        </p:nvSpPr>
        <p:spPr bwMode="auto">
          <a:xfrm>
            <a:off x="4267200" y="2895601"/>
            <a:ext cx="1066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800" b="1" dirty="0">
                <a:solidFill>
                  <a:schemeClr val="tx1"/>
                </a:solidFill>
              </a:rPr>
              <a:t>Organe:</a:t>
            </a:r>
          </a:p>
        </p:txBody>
      </p:sp>
      <p:sp>
        <p:nvSpPr>
          <p:cNvPr id="4107" name="Text Box 16"/>
          <p:cNvSpPr txBox="1">
            <a:spLocks noChangeArrowheads="1"/>
          </p:cNvSpPr>
          <p:nvPr/>
        </p:nvSpPr>
        <p:spPr bwMode="auto">
          <a:xfrm>
            <a:off x="1219200" y="3212976"/>
            <a:ext cx="3352800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0" hangingPunct="0"/>
            <a:r>
              <a:rPr lang="de-DE" sz="1400" dirty="0">
                <a:solidFill>
                  <a:schemeClr val="tx1"/>
                </a:solidFill>
                <a:cs typeface="Times New Roman" pitchFamily="18" charset="0"/>
              </a:rPr>
              <a:t>Pfarrgemeinderat, Stiftungsrat, </a:t>
            </a:r>
            <a:r>
              <a:rPr lang="de-DE" sz="1400" dirty="0" smtClean="0">
                <a:solidFill>
                  <a:schemeClr val="tx1"/>
                </a:solidFill>
                <a:cs typeface="Times New Roman" pitchFamily="18" charset="0"/>
              </a:rPr>
              <a:t>Leitende Pfarrer der Seelsorgeeinheit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4108" name="Text Box 17"/>
          <p:cNvSpPr txBox="1">
            <a:spLocks noChangeArrowheads="1"/>
          </p:cNvSpPr>
          <p:nvPr/>
        </p:nvSpPr>
        <p:spPr bwMode="auto">
          <a:xfrm>
            <a:off x="4953000" y="3212976"/>
            <a:ext cx="3352800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0" hangingPunct="0"/>
            <a:r>
              <a:rPr lang="de-DE" sz="1400" dirty="0">
                <a:solidFill>
                  <a:schemeClr val="tx1"/>
                </a:solidFill>
                <a:cs typeface="Times New Roman" pitchFamily="18" charset="0"/>
              </a:rPr>
              <a:t>Stiftungsrat, </a:t>
            </a:r>
            <a:r>
              <a:rPr lang="de-DE" sz="1400" dirty="0" smtClean="0">
                <a:solidFill>
                  <a:schemeClr val="tx1"/>
                </a:solidFill>
                <a:cs typeface="Times New Roman" pitchFamily="18" charset="0"/>
              </a:rPr>
              <a:t>Leitende Pfarrer der Seelsorgeeinheit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4109" name="Text Box 18"/>
          <p:cNvSpPr txBox="1">
            <a:spLocks noChangeArrowheads="1"/>
          </p:cNvSpPr>
          <p:nvPr/>
        </p:nvSpPr>
        <p:spPr bwMode="auto">
          <a:xfrm>
            <a:off x="3866507" y="3861048"/>
            <a:ext cx="2057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800" b="1" dirty="0">
                <a:solidFill>
                  <a:schemeClr val="tx1"/>
                </a:solidFill>
              </a:rPr>
              <a:t>vertreten durch:</a:t>
            </a:r>
          </a:p>
        </p:txBody>
      </p:sp>
      <p:sp>
        <p:nvSpPr>
          <p:cNvPr id="4110" name="Text Box 19"/>
          <p:cNvSpPr txBox="1">
            <a:spLocks noChangeArrowheads="1"/>
          </p:cNvSpPr>
          <p:nvPr/>
        </p:nvSpPr>
        <p:spPr bwMode="auto">
          <a:xfrm>
            <a:off x="1219200" y="4221088"/>
            <a:ext cx="3352800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0" hangingPunct="0"/>
            <a:r>
              <a:rPr lang="de-DE" sz="1400" dirty="0" smtClean="0">
                <a:solidFill>
                  <a:schemeClr val="tx1"/>
                </a:solidFill>
                <a:cs typeface="Times New Roman" pitchFamily="18" charset="0"/>
              </a:rPr>
              <a:t>Stiftungsrat (2 Mitglieder</a:t>
            </a:r>
            <a:r>
              <a:rPr lang="de-DE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itchFamily="18" charset="0"/>
              </a:rPr>
              <a:t>, darunter Vors. oder Stellv., § 22,I, KVO III)</a:t>
            </a:r>
            <a:endParaRPr lang="de-DE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111" name="Text Box 20"/>
          <p:cNvSpPr txBox="1">
            <a:spLocks noChangeArrowheads="1"/>
          </p:cNvSpPr>
          <p:nvPr/>
        </p:nvSpPr>
        <p:spPr bwMode="auto">
          <a:xfrm>
            <a:off x="4953000" y="4221088"/>
            <a:ext cx="3352800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0" hangingPunct="0"/>
            <a:r>
              <a:rPr lang="de-DE" sz="1400" dirty="0" smtClean="0">
                <a:solidFill>
                  <a:schemeClr val="tx1"/>
                </a:solidFill>
                <a:cs typeface="Times New Roman" pitchFamily="18" charset="0"/>
              </a:rPr>
              <a:t>Stiftungsrat (2 Mitglieder, </a:t>
            </a:r>
            <a:r>
              <a:rPr lang="de-DE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itchFamily="18" charset="0"/>
              </a:rPr>
              <a:t>darunter Vors. oder Stellv., § 27 KVO III)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4112" name="Text Box 21"/>
          <p:cNvSpPr txBox="1">
            <a:spLocks noChangeArrowheads="1"/>
          </p:cNvSpPr>
          <p:nvPr/>
        </p:nvSpPr>
        <p:spPr bwMode="auto">
          <a:xfrm>
            <a:off x="4343400" y="4859868"/>
            <a:ext cx="990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de-DE" sz="1800" b="1" dirty="0">
                <a:solidFill>
                  <a:schemeClr val="tx1"/>
                </a:solidFill>
              </a:rPr>
              <a:t>Zweck:</a:t>
            </a:r>
          </a:p>
        </p:txBody>
      </p:sp>
      <p:sp>
        <p:nvSpPr>
          <p:cNvPr id="4113" name="Text Box 22"/>
          <p:cNvSpPr txBox="1">
            <a:spLocks noChangeArrowheads="1"/>
          </p:cNvSpPr>
          <p:nvPr/>
        </p:nvSpPr>
        <p:spPr bwMode="auto">
          <a:xfrm>
            <a:off x="1219201" y="5229200"/>
            <a:ext cx="3352799" cy="116955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eaLnBrk="0" hangingPunct="0"/>
            <a:r>
              <a:rPr lang="de-DE" sz="1400" dirty="0">
                <a:solidFill>
                  <a:schemeClr val="tx1"/>
                </a:solidFill>
                <a:cs typeface="Times New Roman" pitchFamily="18" charset="0"/>
              </a:rPr>
              <a:t>Rechts-, Betriebs- und </a:t>
            </a:r>
            <a:r>
              <a:rPr lang="de-DE" sz="1400" dirty="0" smtClean="0">
                <a:solidFill>
                  <a:schemeClr val="tx1"/>
                </a:solidFill>
                <a:cs typeface="Times New Roman" pitchFamily="18" charset="0"/>
              </a:rPr>
              <a:t>Vermögens-trägerschaft </a:t>
            </a:r>
            <a:r>
              <a:rPr lang="de-DE" sz="1400" dirty="0" smtClean="0">
                <a:solidFill>
                  <a:schemeClr val="tx1"/>
                </a:solidFill>
                <a:cs typeface="Times New Roman" pitchFamily="18" charset="0"/>
              </a:rPr>
              <a:t>für </a:t>
            </a:r>
            <a:r>
              <a:rPr lang="de-DE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itchFamily="18" charset="0"/>
              </a:rPr>
              <a:t>alle Einrichtungen und </a:t>
            </a:r>
            <a:r>
              <a:rPr lang="de-DE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itchFamily="18" charset="0"/>
              </a:rPr>
              <a:t>Dienste einschl</a:t>
            </a:r>
            <a:r>
              <a:rPr lang="de-DE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itchFamily="18" charset="0"/>
              </a:rPr>
              <a:t>. der rechtl. </a:t>
            </a:r>
            <a:r>
              <a:rPr lang="de-DE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itchFamily="18" charset="0"/>
              </a:rPr>
              <a:t>u</a:t>
            </a:r>
            <a:r>
              <a:rPr lang="de-DE" sz="14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itchFamily="18" charset="0"/>
              </a:rPr>
              <a:t>nselbst</a:t>
            </a:r>
            <a:r>
              <a:rPr lang="de-DE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itchFamily="18" charset="0"/>
              </a:rPr>
              <a:t>. Gruppierungen</a:t>
            </a:r>
            <a:r>
              <a:rPr lang="de-DE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itchFamily="18" charset="0"/>
              </a:rPr>
              <a:t>, </a:t>
            </a:r>
            <a:r>
              <a:rPr lang="de-DE" sz="1400" dirty="0" smtClean="0">
                <a:solidFill>
                  <a:schemeClr val="tx1"/>
                </a:solidFill>
                <a:cs typeface="Times New Roman" pitchFamily="18" charset="0"/>
              </a:rPr>
              <a:t>Anstellungsträgerschaft </a:t>
            </a:r>
            <a:r>
              <a:rPr lang="de-DE" sz="1400" dirty="0">
                <a:solidFill>
                  <a:schemeClr val="tx1"/>
                </a:solidFill>
                <a:cs typeface="Times New Roman" pitchFamily="18" charset="0"/>
              </a:rPr>
              <a:t>für Personal</a:t>
            </a:r>
          </a:p>
        </p:txBody>
      </p:sp>
      <p:sp>
        <p:nvSpPr>
          <p:cNvPr id="4114" name="Text Box 23"/>
          <p:cNvSpPr txBox="1">
            <a:spLocks noChangeArrowheads="1"/>
          </p:cNvSpPr>
          <p:nvPr/>
        </p:nvSpPr>
        <p:spPr bwMode="auto">
          <a:xfrm>
            <a:off x="4960140" y="5286380"/>
            <a:ext cx="3389069" cy="7386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eaLnBrk="0" hangingPunct="0"/>
            <a:r>
              <a:rPr lang="de-DE" sz="1400" dirty="0">
                <a:solidFill>
                  <a:schemeClr val="tx1"/>
                </a:solidFill>
                <a:cs typeface="Times New Roman" pitchFamily="18" charset="0"/>
              </a:rPr>
              <a:t>Erfüllung der Bau- und Kultpflicht für </a:t>
            </a:r>
            <a:r>
              <a:rPr lang="de-DE" sz="1400" dirty="0" err="1">
                <a:solidFill>
                  <a:schemeClr val="tx1"/>
                </a:solidFill>
                <a:cs typeface="Times New Roman" pitchFamily="18" charset="0"/>
              </a:rPr>
              <a:t>Kir</a:t>
            </a:r>
            <a:r>
              <a:rPr lang="de-DE" sz="1400" dirty="0">
                <a:solidFill>
                  <a:schemeClr val="tx1"/>
                </a:solidFill>
              </a:rPr>
              <a:t>-</a:t>
            </a:r>
            <a:br>
              <a:rPr lang="de-DE" sz="1400" dirty="0">
                <a:solidFill>
                  <a:schemeClr val="tx1"/>
                </a:solidFill>
              </a:rPr>
            </a:br>
            <a:r>
              <a:rPr lang="de-DE" sz="1400" dirty="0" err="1">
                <a:solidFill>
                  <a:schemeClr val="tx1"/>
                </a:solidFill>
                <a:cs typeface="Times New Roman" pitchFamily="18" charset="0"/>
              </a:rPr>
              <a:t>chen</a:t>
            </a:r>
            <a:r>
              <a:rPr lang="de-DE" sz="1400" dirty="0">
                <a:solidFill>
                  <a:schemeClr val="tx1"/>
                </a:solidFill>
                <a:cs typeface="Times New Roman" pitchFamily="18" charset="0"/>
              </a:rPr>
              <a:t> und Kapellen; </a:t>
            </a:r>
            <a:br>
              <a:rPr lang="de-DE" sz="1400" dirty="0">
                <a:solidFill>
                  <a:schemeClr val="tx1"/>
                </a:solidFill>
                <a:cs typeface="Times New Roman" pitchFamily="18" charset="0"/>
              </a:rPr>
            </a:br>
            <a:endParaRPr lang="de-DE" sz="1400" b="1" dirty="0">
              <a:solidFill>
                <a:schemeClr val="tx1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4" grpId="0" animBg="1"/>
      <p:bldP spid="4105" grpId="0" animBg="1"/>
      <p:bldP spid="4106" grpId="0"/>
      <p:bldP spid="4107" grpId="0" animBg="1"/>
      <p:bldP spid="4108" grpId="0" animBg="1"/>
      <p:bldP spid="4109" grpId="0"/>
      <p:bldP spid="4110" grpId="0" animBg="1"/>
      <p:bldP spid="4111" grpId="0" animBg="1"/>
      <p:bldP spid="4112" grpId="0"/>
      <p:bldP spid="4113" grpId="0" animBg="1"/>
      <p:bldP spid="411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D:\Buero\bandaro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2400"/>
            <a:ext cx="5334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Line 3"/>
          <p:cNvSpPr>
            <a:spLocks noChangeShapeType="1"/>
          </p:cNvSpPr>
          <p:nvPr/>
        </p:nvSpPr>
        <p:spPr bwMode="auto">
          <a:xfrm>
            <a:off x="914400" y="12192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2772" name="Line 6"/>
          <p:cNvSpPr>
            <a:spLocks noChangeShapeType="1"/>
          </p:cNvSpPr>
          <p:nvPr/>
        </p:nvSpPr>
        <p:spPr bwMode="auto">
          <a:xfrm>
            <a:off x="914400" y="64008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2773" name="Text Box 8"/>
          <p:cNvSpPr txBox="1">
            <a:spLocks noChangeArrowheads="1"/>
          </p:cNvSpPr>
          <p:nvPr/>
        </p:nvSpPr>
        <p:spPr bwMode="auto">
          <a:xfrm>
            <a:off x="762000" y="431461"/>
            <a:ext cx="6834336" cy="630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de-DE" sz="2400" b="1" u="sng" dirty="0" smtClean="0">
                <a:solidFill>
                  <a:schemeClr val="tx1"/>
                </a:solidFill>
                <a:cs typeface="Times New Roman" pitchFamily="18" charset="0"/>
              </a:rPr>
              <a:t>Haftung bei Vermögenseigenschäden</a:t>
            </a:r>
          </a:p>
          <a:p>
            <a:pPr algn="ctr" eaLnBrk="0" hangingPunct="0"/>
            <a:endParaRPr lang="de-DE" sz="2400" b="1" u="sng" dirty="0">
              <a:solidFill>
                <a:schemeClr val="tx1"/>
              </a:solidFill>
              <a:cs typeface="Times New Roman" pitchFamily="18" charset="0"/>
            </a:endParaRPr>
          </a:p>
          <a:p>
            <a:pPr algn="ctr" eaLnBrk="0" hangingPunct="0"/>
            <a:endParaRPr lang="de-DE" sz="2400" b="1" u="sng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342900" indent="-342900" algn="l" eaLnBrk="0" hangingPunct="0">
              <a:buFont typeface="Wingdings" panose="05000000000000000000" pitchFamily="2" charset="2"/>
              <a:buChar char="v"/>
            </a:pPr>
            <a:r>
              <a:rPr lang="de-DE" sz="2400" dirty="0" smtClean="0">
                <a:solidFill>
                  <a:schemeClr val="tx1"/>
                </a:solidFill>
                <a:cs typeface="Times New Roman" pitchFamily="18" charset="0"/>
              </a:rPr>
              <a:t>Hier besteht Versicherungsschutz für Bedienstete und Ehrenamtliche</a:t>
            </a:r>
          </a:p>
          <a:p>
            <a:pPr marL="342900" indent="-342900" algn="l" eaLnBrk="0" hangingPunct="0">
              <a:buFont typeface="Wingdings" panose="05000000000000000000" pitchFamily="2" charset="2"/>
              <a:buChar char="v"/>
            </a:pPr>
            <a:r>
              <a:rPr lang="de-DE" sz="2400" dirty="0" smtClean="0">
                <a:solidFill>
                  <a:schemeClr val="tx1"/>
                </a:solidFill>
                <a:cs typeface="Times New Roman" pitchFamily="18" charset="0"/>
              </a:rPr>
              <a:t>Versichert sind schuldhafte Pflichtverletzungen, die zu einem Vermögens</a:t>
            </a:r>
            <a:r>
              <a:rPr lang="de-DE" sz="2400" b="1" dirty="0" smtClean="0">
                <a:solidFill>
                  <a:schemeClr val="tx1"/>
                </a:solidFill>
                <a:cs typeface="Times New Roman" pitchFamily="18" charset="0"/>
              </a:rPr>
              <a:t>eigen</a:t>
            </a:r>
            <a:r>
              <a:rPr lang="de-DE" sz="2400" dirty="0" smtClean="0">
                <a:solidFill>
                  <a:schemeClr val="tx1"/>
                </a:solidFill>
                <a:cs typeface="Times New Roman" pitchFamily="18" charset="0"/>
              </a:rPr>
              <a:t>schaden führen</a:t>
            </a:r>
          </a:p>
          <a:p>
            <a:pPr marL="342900" indent="-342900" algn="l" eaLnBrk="0" hangingPunct="0">
              <a:buFont typeface="Wingdings" panose="05000000000000000000" pitchFamily="2" charset="2"/>
              <a:buChar char="v"/>
            </a:pPr>
            <a:r>
              <a:rPr lang="de-DE" sz="2400" dirty="0" smtClean="0">
                <a:solidFill>
                  <a:schemeClr val="tx1"/>
                </a:solidFill>
                <a:cs typeface="Times New Roman" pitchFamily="18" charset="0"/>
              </a:rPr>
              <a:t>Selbstbehalt des Versicherungsnehmers liegt bei 2.500,-- EUR, bei Schäden im Zusammenhang mit Kita-Finanzierung bei 50.000,-- EUR</a:t>
            </a:r>
          </a:p>
          <a:p>
            <a:pPr marL="342900" indent="-342900" algn="l" eaLnBrk="0" hangingPunct="0">
              <a:buFont typeface="Wingdings" panose="05000000000000000000" pitchFamily="2" charset="2"/>
              <a:buChar char="v"/>
            </a:pPr>
            <a:r>
              <a:rPr lang="de-DE" sz="2400" dirty="0" smtClean="0">
                <a:solidFill>
                  <a:schemeClr val="tx1"/>
                </a:solidFill>
                <a:cs typeface="Times New Roman" pitchFamily="18" charset="0"/>
              </a:rPr>
              <a:t>Kein Rückgriff des Versicherers gegen die versicherte Person bei fahrlässigem Verhalten</a:t>
            </a:r>
          </a:p>
          <a:p>
            <a:pPr algn="ctr" eaLnBrk="0" hangingPunct="0"/>
            <a:endParaRPr lang="de-DE" sz="2000" b="1" u="sng" dirty="0">
              <a:solidFill>
                <a:schemeClr val="tx1"/>
              </a:solidFill>
              <a:cs typeface="Times New Roman" pitchFamily="18" charset="0"/>
            </a:endParaRPr>
          </a:p>
          <a:p>
            <a:pPr algn="ctr" eaLnBrk="0" hangingPunct="0"/>
            <a:endParaRPr lang="de-DE" sz="2400" b="1" u="sng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ctr" eaLnBrk="0" hangingPunct="0"/>
            <a:endParaRPr lang="de-DE" sz="2400" b="1" u="sng" dirty="0">
              <a:solidFill>
                <a:schemeClr val="tx1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17259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Buero\bandaro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2400"/>
            <a:ext cx="5334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Line 3"/>
          <p:cNvSpPr>
            <a:spLocks noChangeShapeType="1"/>
          </p:cNvSpPr>
          <p:nvPr/>
        </p:nvSpPr>
        <p:spPr bwMode="auto">
          <a:xfrm>
            <a:off x="914400" y="12192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9220" name="Line 6"/>
          <p:cNvSpPr>
            <a:spLocks noChangeShapeType="1"/>
          </p:cNvSpPr>
          <p:nvPr/>
        </p:nvSpPr>
        <p:spPr bwMode="auto">
          <a:xfrm>
            <a:off x="914400" y="64008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9223" name="Text Box 9"/>
          <p:cNvSpPr txBox="1">
            <a:spLocks noChangeArrowheads="1"/>
          </p:cNvSpPr>
          <p:nvPr/>
        </p:nvSpPr>
        <p:spPr bwMode="auto">
          <a:xfrm>
            <a:off x="1181100" y="2348880"/>
            <a:ext cx="7467600" cy="3062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Aft>
                <a:spcPts val="600"/>
              </a:spcAft>
              <a:tabLst>
                <a:tab pos="193675" algn="l"/>
              </a:tabLst>
            </a:pPr>
            <a:r>
              <a:rPr lang="de-DE" sz="2400" dirty="0" smtClean="0">
                <a:solidFill>
                  <a:schemeClr val="tx1"/>
                </a:solidFill>
              </a:rPr>
              <a:t>Keine Rechtspersonen sind</a:t>
            </a:r>
            <a:endParaRPr lang="de-DE" sz="2400" dirty="0" smtClean="0">
              <a:solidFill>
                <a:schemeClr val="tx1"/>
              </a:solidFill>
            </a:endParaRPr>
          </a:p>
          <a:p>
            <a:pPr marL="358775" indent="-358775" algn="l">
              <a:spcAft>
                <a:spcPts val="600"/>
              </a:spcAft>
              <a:buFont typeface="Wingdings" pitchFamily="2" charset="2"/>
              <a:buChar char="v"/>
              <a:tabLst>
                <a:tab pos="193675" algn="l"/>
              </a:tabLst>
            </a:pPr>
            <a:r>
              <a:rPr lang="de-DE" sz="2400" b="1" dirty="0" smtClean="0">
                <a:solidFill>
                  <a:schemeClr val="tx1"/>
                </a:solidFill>
              </a:rPr>
              <a:t>Pfarrei</a:t>
            </a:r>
            <a:endParaRPr lang="de-DE" sz="2400" dirty="0">
              <a:solidFill>
                <a:schemeClr val="tx1"/>
              </a:solidFill>
            </a:endParaRPr>
          </a:p>
          <a:p>
            <a:pPr marL="358775" indent="-358775" algn="l">
              <a:spcAft>
                <a:spcPts val="600"/>
              </a:spcAft>
              <a:buFont typeface="Wingdings" pitchFamily="2" charset="2"/>
              <a:buChar char="v"/>
              <a:tabLst>
                <a:tab pos="193675" algn="l"/>
              </a:tabLst>
            </a:pPr>
            <a:r>
              <a:rPr lang="de-DE" sz="2400" b="1" dirty="0" smtClean="0">
                <a:solidFill>
                  <a:schemeClr val="tx1"/>
                </a:solidFill>
              </a:rPr>
              <a:t>Seelsorgeeinheit</a:t>
            </a:r>
          </a:p>
          <a:p>
            <a:pPr algn="l">
              <a:spcAft>
                <a:spcPts val="600"/>
              </a:spcAft>
              <a:tabLst>
                <a:tab pos="193675" algn="l"/>
              </a:tabLst>
            </a:pPr>
            <a:endParaRPr lang="de-DE" sz="2400" dirty="0" smtClean="0">
              <a:solidFill>
                <a:schemeClr val="tx1"/>
              </a:solidFill>
            </a:endParaRPr>
          </a:p>
          <a:p>
            <a:pPr marL="342900" indent="-342900" algn="l">
              <a:spcAft>
                <a:spcPts val="600"/>
              </a:spcAft>
              <a:buFont typeface="Wingdings" panose="05000000000000000000" pitchFamily="2" charset="2"/>
              <a:buChar char="è"/>
              <a:tabLst>
                <a:tab pos="193675" algn="l"/>
              </a:tabLst>
            </a:pPr>
            <a:r>
              <a:rPr lang="de-DE" sz="2400" dirty="0" smtClean="0">
                <a:solidFill>
                  <a:schemeClr val="tx1"/>
                </a:solidFill>
              </a:rPr>
              <a:t>pastorale Größen</a:t>
            </a:r>
          </a:p>
          <a:p>
            <a:pPr marL="342900" indent="-342900" algn="l">
              <a:spcAft>
                <a:spcPts val="600"/>
              </a:spcAft>
              <a:buFont typeface="Wingdings" panose="05000000000000000000" pitchFamily="2" charset="2"/>
              <a:buChar char="è"/>
              <a:tabLst>
                <a:tab pos="193675" algn="l"/>
              </a:tabLst>
            </a:pPr>
            <a:r>
              <a:rPr lang="de-DE" sz="2400" dirty="0" smtClean="0">
                <a:solidFill>
                  <a:schemeClr val="tx1"/>
                </a:solidFill>
              </a:rPr>
              <a:t>bleiben </a:t>
            </a:r>
            <a:r>
              <a:rPr lang="de-DE" sz="2400" dirty="0" smtClean="0">
                <a:solidFill>
                  <a:schemeClr val="tx1"/>
                </a:solidFill>
              </a:rPr>
              <a:t>grundsätzlich auch nach der Fusion der Kirchengemeinden bestehen.</a:t>
            </a:r>
            <a:endParaRPr lang="de-DE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Buero\bandaro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2400"/>
            <a:ext cx="5334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Line 3"/>
          <p:cNvSpPr>
            <a:spLocks noChangeShapeType="1"/>
          </p:cNvSpPr>
          <p:nvPr/>
        </p:nvSpPr>
        <p:spPr bwMode="auto">
          <a:xfrm>
            <a:off x="914400" y="12192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7172" name="Line 6"/>
          <p:cNvSpPr>
            <a:spLocks noChangeShapeType="1"/>
          </p:cNvSpPr>
          <p:nvPr/>
        </p:nvSpPr>
        <p:spPr bwMode="auto">
          <a:xfrm>
            <a:off x="914400" y="64008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7173" name="Text Box 7"/>
          <p:cNvSpPr txBox="1">
            <a:spLocks noChangeArrowheads="1"/>
          </p:cNvSpPr>
          <p:nvPr/>
        </p:nvSpPr>
        <p:spPr bwMode="auto">
          <a:xfrm>
            <a:off x="1447800" y="1354138"/>
            <a:ext cx="6781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u="sng" dirty="0">
                <a:solidFill>
                  <a:schemeClr val="tx1"/>
                </a:solidFill>
                <a:cs typeface="Times New Roman" pitchFamily="18" charset="0"/>
              </a:rPr>
              <a:t>Was </a:t>
            </a:r>
            <a:r>
              <a:rPr lang="de-DE" sz="2400" b="1" u="sng" dirty="0" smtClean="0">
                <a:solidFill>
                  <a:schemeClr val="tx1"/>
                </a:solidFill>
                <a:cs typeface="Times New Roman" pitchFamily="18" charset="0"/>
              </a:rPr>
              <a:t>gehört zum örtlichen Kirchenvermögen?</a:t>
            </a:r>
          </a:p>
          <a:p>
            <a:pPr algn="ctr">
              <a:buFont typeface="Wingdings" pitchFamily="2" charset="2"/>
              <a:buNone/>
            </a:pPr>
            <a:endParaRPr lang="de-DE" sz="1200" b="1" u="sng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ctr">
              <a:buFont typeface="Wingdings" pitchFamily="2" charset="2"/>
              <a:buNone/>
            </a:pP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(§ 3 </a:t>
            </a:r>
            <a:r>
              <a:rPr lang="de-DE" sz="2000" dirty="0" err="1" smtClean="0">
                <a:solidFill>
                  <a:schemeClr val="tx1"/>
                </a:solidFill>
                <a:cs typeface="Times New Roman" pitchFamily="18" charset="0"/>
              </a:rPr>
              <a:t>Abs</a:t>
            </a:r>
            <a:r>
              <a:rPr lang="de-DE" sz="2000" dirty="0" err="1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.I,II</a:t>
            </a:r>
            <a:r>
              <a:rPr lang="de-DE" sz="2000" dirty="0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KVO III)</a:t>
            </a:r>
            <a:endParaRPr lang="de-DE" sz="2000" b="1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7174" name="Text Box 8"/>
          <p:cNvSpPr txBox="1">
            <a:spLocks noChangeArrowheads="1"/>
          </p:cNvSpPr>
          <p:nvPr/>
        </p:nvSpPr>
        <p:spPr bwMode="auto">
          <a:xfrm>
            <a:off x="1143000" y="2276873"/>
            <a:ext cx="7467600" cy="3877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58775" indent="-358775" algn="l">
              <a:spcAft>
                <a:spcPts val="600"/>
              </a:spcAft>
              <a:buFont typeface="Wingdings" pitchFamily="2" charset="2"/>
              <a:buChar char="v"/>
              <a:tabLst>
                <a:tab pos="193675" algn="l"/>
              </a:tabLst>
            </a:pPr>
            <a:r>
              <a:rPr lang="de-DE" sz="1800" dirty="0" smtClean="0">
                <a:solidFill>
                  <a:schemeClr val="tx1"/>
                </a:solidFill>
              </a:rPr>
              <a:t>das Vermögen der Kirchengemeinde</a:t>
            </a:r>
          </a:p>
          <a:p>
            <a:pPr marL="358775" indent="-358775" algn="l">
              <a:spcAft>
                <a:spcPts val="600"/>
              </a:spcAft>
              <a:buFont typeface="Wingdings" pitchFamily="2" charset="2"/>
              <a:buChar char="v"/>
              <a:tabLst>
                <a:tab pos="193675" algn="l"/>
                <a:tab pos="268288" algn="l"/>
              </a:tabLst>
            </a:pPr>
            <a:r>
              <a:rPr lang="de-DE" sz="1800" dirty="0" smtClean="0">
                <a:solidFill>
                  <a:schemeClr val="tx1"/>
                </a:solidFill>
              </a:rPr>
              <a:t>das </a:t>
            </a:r>
            <a:r>
              <a:rPr lang="de-DE" sz="1800" dirty="0">
                <a:solidFill>
                  <a:schemeClr val="tx1"/>
                </a:solidFill>
              </a:rPr>
              <a:t>Vermögen </a:t>
            </a:r>
            <a:r>
              <a:rPr lang="de-DE" sz="1800" dirty="0" smtClean="0">
                <a:solidFill>
                  <a:schemeClr val="tx1"/>
                </a:solidFill>
              </a:rPr>
              <a:t>der </a:t>
            </a:r>
            <a:r>
              <a:rPr lang="de-DE" sz="1800" dirty="0" err="1" smtClean="0">
                <a:solidFill>
                  <a:schemeClr val="tx1"/>
                </a:solidFill>
              </a:rPr>
              <a:t>Ortsfonde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smtClean="0">
                <a:solidFill>
                  <a:schemeClr val="tx1"/>
                </a:solidFill>
              </a:rPr>
              <a:t>und der sonstigen örtlichen </a:t>
            </a:r>
            <a:r>
              <a:rPr lang="de-DE" sz="1800" dirty="0">
                <a:solidFill>
                  <a:schemeClr val="tx1"/>
                </a:solidFill>
              </a:rPr>
              <a:t>Stiftungen und Anstalten (Ortsfondsvermögen</a:t>
            </a:r>
            <a:r>
              <a:rPr lang="de-DE" sz="1800" dirty="0" smtClean="0">
                <a:solidFill>
                  <a:schemeClr val="tx1"/>
                </a:solidFill>
              </a:rPr>
              <a:t>)</a:t>
            </a:r>
            <a:endParaRPr lang="de-DE" sz="1800" dirty="0">
              <a:solidFill>
                <a:schemeClr val="tx1"/>
              </a:solidFill>
            </a:endParaRPr>
          </a:p>
          <a:p>
            <a:pPr marL="358775" indent="-358775" algn="l">
              <a:spcAft>
                <a:spcPts val="600"/>
              </a:spcAft>
              <a:buFont typeface="Wingdings" pitchFamily="2" charset="2"/>
              <a:buChar char="v"/>
              <a:tabLst>
                <a:tab pos="193675" algn="l"/>
              </a:tabLst>
            </a:pPr>
            <a:r>
              <a:rPr lang="de-DE" sz="1800" dirty="0" smtClean="0">
                <a:solidFill>
                  <a:schemeClr val="tx1"/>
                </a:solidFill>
              </a:rPr>
              <a:t>der </a:t>
            </a:r>
            <a:r>
              <a:rPr lang="de-DE" sz="1800" dirty="0">
                <a:solidFill>
                  <a:schemeClr val="tx1"/>
                </a:solidFill>
              </a:rPr>
              <a:t>Anteil der Kirchengemeinde an </a:t>
            </a:r>
            <a:r>
              <a:rPr lang="de-DE" sz="1800" dirty="0" smtClean="0">
                <a:solidFill>
                  <a:schemeClr val="tx1"/>
                </a:solidFill>
              </a:rPr>
              <a:t>Kirchensteuern und Zuweisungen </a:t>
            </a:r>
            <a:r>
              <a:rPr lang="de-DE" sz="1800" dirty="0">
                <a:solidFill>
                  <a:schemeClr val="tx1"/>
                </a:solidFill>
              </a:rPr>
              <a:t>aus dem </a:t>
            </a:r>
            <a:r>
              <a:rPr lang="de-DE" sz="1800" dirty="0" smtClean="0">
                <a:solidFill>
                  <a:schemeClr val="tx1"/>
                </a:solidFill>
              </a:rPr>
              <a:t>Kirchensteueraufkommen</a:t>
            </a:r>
          </a:p>
          <a:p>
            <a:pPr marL="358775" indent="-358775" algn="l">
              <a:spcAft>
                <a:spcPts val="600"/>
              </a:spcAft>
              <a:buFont typeface="Wingdings" pitchFamily="2" charset="2"/>
              <a:buChar char="v"/>
              <a:tabLst>
                <a:tab pos="193675" algn="l"/>
              </a:tabLst>
            </a:pPr>
            <a:r>
              <a:rPr lang="de-DE" sz="1800" dirty="0" smtClean="0">
                <a:solidFill>
                  <a:schemeClr val="tx1"/>
                </a:solidFill>
              </a:rPr>
              <a:t>die </a:t>
            </a:r>
            <a:r>
              <a:rPr lang="de-DE" sz="1800" dirty="0">
                <a:solidFill>
                  <a:schemeClr val="tx1"/>
                </a:solidFill>
              </a:rPr>
              <a:t>im Eigentum der Kirchengemeinde stehenden unbeweglichen und beweglichen Sachen, Rechte, Forderungen und sonstigen </a:t>
            </a:r>
            <a:r>
              <a:rPr lang="de-DE" sz="1800" dirty="0" smtClean="0">
                <a:solidFill>
                  <a:schemeClr val="tx1"/>
                </a:solidFill>
              </a:rPr>
              <a:t>Wirtschaftsgüter </a:t>
            </a:r>
          </a:p>
          <a:p>
            <a:pPr marL="358775" indent="-358775" algn="l">
              <a:spcAft>
                <a:spcPts val="600"/>
              </a:spcAft>
              <a:buFont typeface="Wingdings" pitchFamily="2" charset="2"/>
              <a:buChar char="v"/>
              <a:tabLst>
                <a:tab pos="193675" algn="l"/>
              </a:tabLst>
            </a:pPr>
            <a:r>
              <a:rPr lang="de-DE" sz="1800" dirty="0" smtClean="0">
                <a:solidFill>
                  <a:schemeClr val="tx1"/>
                </a:solidFill>
              </a:rPr>
              <a:t>Guthaben </a:t>
            </a:r>
            <a:r>
              <a:rPr lang="de-DE" sz="1800" dirty="0">
                <a:solidFill>
                  <a:schemeClr val="tx1"/>
                </a:solidFill>
              </a:rPr>
              <a:t>auf Konten </a:t>
            </a:r>
            <a:endParaRPr lang="de-DE" sz="1800" dirty="0" smtClean="0">
              <a:solidFill>
                <a:schemeClr val="tx1"/>
              </a:solidFill>
            </a:endParaRPr>
          </a:p>
          <a:p>
            <a:pPr marL="358775" indent="-358775" algn="l">
              <a:spcAft>
                <a:spcPts val="600"/>
              </a:spcAft>
              <a:buFont typeface="Wingdings" pitchFamily="2" charset="2"/>
              <a:buChar char="v"/>
              <a:tabLst>
                <a:tab pos="193675" algn="l"/>
              </a:tabLst>
            </a:pPr>
            <a:r>
              <a:rPr lang="de-DE" sz="1800" dirty="0" smtClean="0">
                <a:solidFill>
                  <a:schemeClr val="tx1"/>
                </a:solidFill>
              </a:rPr>
              <a:t>Erträge </a:t>
            </a:r>
            <a:r>
              <a:rPr lang="de-DE" sz="1800" dirty="0">
                <a:solidFill>
                  <a:schemeClr val="tx1"/>
                </a:solidFill>
              </a:rPr>
              <a:t>von </a:t>
            </a:r>
            <a:r>
              <a:rPr lang="de-DE" sz="1800" dirty="0" err="1">
                <a:solidFill>
                  <a:schemeClr val="tx1"/>
                </a:solidFill>
              </a:rPr>
              <a:t>pfarrlichen</a:t>
            </a:r>
            <a:r>
              <a:rPr lang="de-DE" sz="1800" dirty="0">
                <a:solidFill>
                  <a:schemeClr val="tx1"/>
                </a:solidFill>
              </a:rPr>
              <a:t> und sonstigen kirchengemeindlichen Festen und Veranstaltungen, Sammlungen und Kollekten </a:t>
            </a:r>
            <a:endParaRPr lang="de-DE" sz="1800" dirty="0" smtClean="0">
              <a:solidFill>
                <a:schemeClr val="tx1"/>
              </a:solidFill>
            </a:endParaRPr>
          </a:p>
          <a:p>
            <a:pPr marL="358775" indent="-358775" algn="l">
              <a:spcAft>
                <a:spcPts val="600"/>
              </a:spcAft>
              <a:buFont typeface="Wingdings" pitchFamily="2" charset="2"/>
              <a:buChar char="v"/>
              <a:tabLst>
                <a:tab pos="193675" algn="l"/>
              </a:tabLst>
            </a:pPr>
            <a:r>
              <a:rPr lang="de-DE" sz="1800" dirty="0" smtClean="0">
                <a:solidFill>
                  <a:schemeClr val="tx1"/>
                </a:solidFill>
              </a:rPr>
              <a:t>Spenden </a:t>
            </a:r>
            <a:r>
              <a:rPr lang="de-DE" sz="1800" dirty="0">
                <a:solidFill>
                  <a:schemeClr val="tx1"/>
                </a:solidFill>
              </a:rPr>
              <a:t>und sonstige Gaben für Zwecke der Kirchengemeinde. 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Buero\bandaro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2400"/>
            <a:ext cx="5334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Line 3"/>
          <p:cNvSpPr>
            <a:spLocks noChangeShapeType="1"/>
          </p:cNvSpPr>
          <p:nvPr/>
        </p:nvSpPr>
        <p:spPr bwMode="auto">
          <a:xfrm>
            <a:off x="914400" y="12192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4" name="Line 6"/>
          <p:cNvSpPr>
            <a:spLocks noChangeShapeType="1"/>
          </p:cNvSpPr>
          <p:nvPr/>
        </p:nvSpPr>
        <p:spPr bwMode="auto">
          <a:xfrm>
            <a:off x="914400" y="64008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5" name="Text Box 9"/>
          <p:cNvSpPr txBox="1">
            <a:spLocks noChangeArrowheads="1"/>
          </p:cNvSpPr>
          <p:nvPr/>
        </p:nvSpPr>
        <p:spPr bwMode="auto">
          <a:xfrm>
            <a:off x="1143000" y="1291408"/>
            <a:ext cx="7543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de-DE" sz="2400" b="1" u="sng" dirty="0" smtClean="0">
                <a:solidFill>
                  <a:schemeClr val="tx1"/>
                </a:solidFill>
                <a:cs typeface="Times New Roman" pitchFamily="18" charset="0"/>
              </a:rPr>
              <a:t>Was gehört nicht </a:t>
            </a:r>
            <a:r>
              <a:rPr lang="de-DE" sz="2400" b="1" u="sng" dirty="0">
                <a:solidFill>
                  <a:schemeClr val="tx1"/>
                </a:solidFill>
                <a:cs typeface="Times New Roman" pitchFamily="18" charset="0"/>
              </a:rPr>
              <a:t>zum örtlichen </a:t>
            </a:r>
            <a:r>
              <a:rPr lang="de-DE" sz="2400" b="1" u="sng" dirty="0" smtClean="0">
                <a:solidFill>
                  <a:schemeClr val="tx1"/>
                </a:solidFill>
                <a:cs typeface="Times New Roman" pitchFamily="18" charset="0"/>
              </a:rPr>
              <a:t>Kirchenvermögen?</a:t>
            </a:r>
            <a:br>
              <a:rPr lang="de-DE" sz="2400" b="1" u="sng" dirty="0" smtClean="0">
                <a:solidFill>
                  <a:schemeClr val="tx1"/>
                </a:solidFill>
                <a:cs typeface="Times New Roman" pitchFamily="18" charset="0"/>
              </a:rPr>
            </a:br>
            <a:r>
              <a:rPr lang="de-DE" sz="2400" dirty="0" smtClean="0">
                <a:solidFill>
                  <a:schemeClr val="tx1"/>
                </a:solidFill>
                <a:cs typeface="Times New Roman" pitchFamily="18" charset="0"/>
              </a:rPr>
              <a:t>(§ 3 Abs. 3 KVO III)</a:t>
            </a:r>
            <a:endParaRPr lang="de-DE" sz="2400" b="1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5126" name="Text Box 10"/>
          <p:cNvSpPr txBox="1">
            <a:spLocks noChangeArrowheads="1"/>
          </p:cNvSpPr>
          <p:nvPr/>
        </p:nvSpPr>
        <p:spPr bwMode="auto">
          <a:xfrm>
            <a:off x="1259632" y="2708920"/>
            <a:ext cx="7086600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8775" indent="-358775" algn="l">
              <a:spcAft>
                <a:spcPts val="600"/>
              </a:spcAft>
              <a:buFont typeface="Wingdings" pitchFamily="2" charset="2"/>
              <a:buChar char="v"/>
            </a:pPr>
            <a:r>
              <a:rPr lang="de-DE" sz="2000" dirty="0" smtClean="0">
                <a:solidFill>
                  <a:schemeClr val="tx1"/>
                </a:solidFill>
              </a:rPr>
              <a:t>Gelder aus Sammlungen und Kollekten aufgrund bischöflicher Anordnung  </a:t>
            </a:r>
          </a:p>
          <a:p>
            <a:pPr marL="358775" indent="-358775" algn="l">
              <a:spcAft>
                <a:spcPts val="600"/>
              </a:spcAft>
              <a:buFont typeface="Wingdings" pitchFamily="2" charset="2"/>
              <a:buChar char="v"/>
            </a:pPr>
            <a:r>
              <a:rPr lang="de-DE" sz="2000" dirty="0" smtClean="0">
                <a:solidFill>
                  <a:schemeClr val="tx1"/>
                </a:solidFill>
              </a:rPr>
              <a:t>Das </a:t>
            </a:r>
            <a:r>
              <a:rPr lang="de-DE" sz="2000" dirty="0" err="1" smtClean="0">
                <a:solidFill>
                  <a:schemeClr val="tx1"/>
                </a:solidFill>
              </a:rPr>
              <a:t>Pfründevermögen</a:t>
            </a:r>
            <a:r>
              <a:rPr lang="de-DE" sz="2000" dirty="0" smtClean="0">
                <a:solidFill>
                  <a:schemeClr val="tx1"/>
                </a:solidFill>
              </a:rPr>
              <a:t>  </a:t>
            </a:r>
          </a:p>
          <a:p>
            <a:pPr marL="358775" indent="-358775" algn="l">
              <a:spcAft>
                <a:spcPts val="600"/>
              </a:spcAft>
              <a:buFont typeface="Wingdings" pitchFamily="2" charset="2"/>
              <a:buChar char="v"/>
            </a:pPr>
            <a:r>
              <a:rPr lang="de-DE" sz="2000" dirty="0" err="1" smtClean="0">
                <a:solidFill>
                  <a:schemeClr val="tx1"/>
                </a:solidFill>
              </a:rPr>
              <a:t>Treugut</a:t>
            </a:r>
            <a:r>
              <a:rPr lang="de-DE" sz="2000" dirty="0" smtClean="0">
                <a:solidFill>
                  <a:schemeClr val="tx1"/>
                </a:solidFill>
              </a:rPr>
              <a:t>, das den Geistlichen als Amtsträgern von den Gebern zur freien Verfügung oder für einen</a:t>
            </a:r>
            <a:r>
              <a:rPr lang="de-DE" sz="20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de-DE" sz="2000" dirty="0">
                <a:solidFill>
                  <a:schemeClr val="tx1"/>
                </a:solidFill>
              </a:rPr>
              <a:t>außerhalb der </a:t>
            </a:r>
            <a:r>
              <a:rPr lang="de-DE" sz="2000" dirty="0" smtClean="0">
                <a:solidFill>
                  <a:schemeClr val="tx1"/>
                </a:solidFill>
              </a:rPr>
              <a:t>Vermögensverwaltung liegenden </a:t>
            </a:r>
            <a:r>
              <a:rPr lang="de-DE" sz="2000" dirty="0">
                <a:solidFill>
                  <a:schemeClr val="tx1"/>
                </a:solidFill>
              </a:rPr>
              <a:t>Zweck </a:t>
            </a:r>
            <a:r>
              <a:rPr lang="de-DE" sz="2000" dirty="0" smtClean="0">
                <a:solidFill>
                  <a:schemeClr val="tx1"/>
                </a:solidFill>
              </a:rPr>
              <a:t>überlassen worden ist (z.B. caritative Aufgaben)</a:t>
            </a:r>
          </a:p>
          <a:p>
            <a:pPr marL="358775" indent="-358775" algn="l">
              <a:spcAft>
                <a:spcPts val="600"/>
              </a:spcAft>
              <a:buFont typeface="Wingdings" pitchFamily="2" charset="2"/>
              <a:buChar char="v"/>
            </a:pPr>
            <a:r>
              <a:rPr lang="de-DE" sz="2000" dirty="0" smtClean="0">
                <a:solidFill>
                  <a:schemeClr val="tx1"/>
                </a:solidFill>
              </a:rPr>
              <a:t>Grundsatz: </a:t>
            </a:r>
            <a:br>
              <a:rPr lang="de-DE" sz="2000" dirty="0" smtClean="0">
                <a:solidFill>
                  <a:schemeClr val="tx1"/>
                </a:solidFill>
              </a:rPr>
            </a:br>
            <a:r>
              <a:rPr lang="de-DE" sz="2000" dirty="0" smtClean="0">
                <a:solidFill>
                  <a:schemeClr val="tx1"/>
                </a:solidFill>
              </a:rPr>
              <a:t>Im Zweifel ist anzunehmen, dass Zuwendungen an den Verwalter den verwalteten Rechtspersonen zugedacht sind.</a:t>
            </a:r>
            <a:endParaRPr lang="de-DE" sz="2000" dirty="0">
              <a:solidFill>
                <a:schemeClr val="tx1"/>
              </a:solidFill>
            </a:endParaRPr>
          </a:p>
          <a:p>
            <a:pPr algn="l">
              <a:buFont typeface="Wingdings" pitchFamily="2" charset="2"/>
              <a:buNone/>
            </a:pPr>
            <a:endParaRPr lang="de-DE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1964432"/>
            <a:ext cx="6400800" cy="1752600"/>
          </a:xfrm>
        </p:spPr>
        <p:txBody>
          <a:bodyPr/>
          <a:lstStyle/>
          <a:p>
            <a:pPr marL="358775" indent="-358775" algn="l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de-DE" sz="2000" kern="1200" dirty="0" smtClean="0">
                <a:latin typeface="Arial" charset="0"/>
              </a:rPr>
              <a:t>Das Vermögen der bisherigen Kirchengemeinden behält über den Zeitpunkt der Fusion hinaus seine sachliche bzw. örtliche Zweckbindung  und ist im Sinne der ursprünglichen Zweckbindung zu verwenden. </a:t>
            </a:r>
          </a:p>
          <a:p>
            <a:pPr marL="358775" indent="-358775" algn="l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de-DE" sz="2000" kern="1200" dirty="0" smtClean="0">
                <a:latin typeface="Arial" charset="0"/>
              </a:rPr>
              <a:t>Die stiftungsrechtlichen (Zweck-) Bindungen bleiben ebenfalls uneingeschränkt erhalten.</a:t>
            </a:r>
          </a:p>
          <a:p>
            <a:pPr marL="358775" indent="-358775" algn="l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de-DE" sz="2000" dirty="0" smtClean="0">
                <a:latin typeface="Arial" charset="0"/>
              </a:rPr>
              <a:t>Zugunsten einer Pfarrei zweckgebundene Spenden oder gar ganze Erbschaften zugunsten einer Pfarrei kommen ausschließlich dieser zu Gute. D.h. die Zweckbindung oder Auflagen von Schenkungen </a:t>
            </a:r>
            <a:r>
              <a:rPr lang="de-DE" sz="2000" u="sng" dirty="0" smtClean="0">
                <a:latin typeface="Arial" charset="0"/>
              </a:rPr>
              <a:t>müssen</a:t>
            </a:r>
            <a:r>
              <a:rPr lang="de-DE" sz="2000" dirty="0" smtClean="0">
                <a:latin typeface="Arial" charset="0"/>
              </a:rPr>
              <a:t> erfüllt werden.</a:t>
            </a:r>
            <a:r>
              <a:rPr lang="de-DE" sz="2000" kern="1200" dirty="0" smtClean="0">
                <a:latin typeface="Arial" charset="0"/>
              </a:rPr>
              <a:t> </a:t>
            </a:r>
          </a:p>
          <a:p>
            <a:pPr marL="358775" indent="-358775" algn="l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de-DE" sz="2000" kern="1200" dirty="0" smtClean="0">
                <a:latin typeface="Arial" charset="0"/>
              </a:rPr>
              <a:t>Die Umwidmung einer sonstigen Zweckbindung ist nur durch einen einstimmigen Beschluss sämtlicher Mitglieder des einschlägigen Gremiums (PGR bzw. STR) oder mit Zustimmung des Ordinariates möglich. </a:t>
            </a:r>
          </a:p>
          <a:p>
            <a:pPr marL="358775" indent="-358775" algn="l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v"/>
            </a:pPr>
            <a:endParaRPr lang="de-DE" sz="1800" kern="1200" dirty="0" smtClean="0">
              <a:latin typeface="Arial" charset="0"/>
            </a:endParaRPr>
          </a:p>
          <a:p>
            <a:pPr marL="265113" indent="-265113" algn="l">
              <a:lnSpc>
                <a:spcPct val="80000"/>
              </a:lnSpc>
            </a:pPr>
            <a:endParaRPr lang="de-DE" sz="1500" dirty="0" smtClean="0">
              <a:latin typeface="Arial" charset="0"/>
            </a:endParaRPr>
          </a:p>
        </p:txBody>
      </p:sp>
      <p:pic>
        <p:nvPicPr>
          <p:cNvPr id="51204" name="Picture 2" descr="D:\Buero\bandaro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2400"/>
            <a:ext cx="5334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5" name="Line 3"/>
          <p:cNvSpPr>
            <a:spLocks noChangeShapeType="1"/>
          </p:cNvSpPr>
          <p:nvPr/>
        </p:nvSpPr>
        <p:spPr bwMode="auto">
          <a:xfrm>
            <a:off x="900113" y="638175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06" name="Line 3"/>
          <p:cNvSpPr>
            <a:spLocks noChangeShapeType="1"/>
          </p:cNvSpPr>
          <p:nvPr/>
        </p:nvSpPr>
        <p:spPr bwMode="auto">
          <a:xfrm>
            <a:off x="827088" y="1196752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143000" y="1268761"/>
            <a:ext cx="7543800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de-DE" sz="1800" b="1" u="sng" dirty="0" smtClean="0">
                <a:solidFill>
                  <a:schemeClr val="tx1"/>
                </a:solidFill>
                <a:cs typeface="Times New Roman" pitchFamily="18" charset="0"/>
              </a:rPr>
              <a:t>Auswirkungen der Fusion </a:t>
            </a:r>
            <a:r>
              <a:rPr lang="de-DE" sz="1800" b="1" u="sng" dirty="0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(2015) </a:t>
            </a:r>
            <a:r>
              <a:rPr lang="de-DE" sz="1800" b="1" u="sng" dirty="0" smtClean="0">
                <a:solidFill>
                  <a:schemeClr val="tx1"/>
                </a:solidFill>
                <a:cs typeface="Times New Roman" pitchFamily="18" charset="0"/>
              </a:rPr>
              <a:t>auf das Vermögen </a:t>
            </a:r>
            <a:r>
              <a:rPr lang="de-DE" sz="1800" b="1" u="sng" dirty="0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(§ 28 KVO III)</a:t>
            </a:r>
            <a:br>
              <a:rPr lang="de-DE" sz="1800" b="1" u="sng" dirty="0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</a:br>
            <a:endParaRPr lang="de-DE" sz="1100" b="1" u="sng" dirty="0" smtClean="0">
              <a:solidFill>
                <a:schemeClr val="accent1">
                  <a:lumMod val="50000"/>
                </a:schemeClr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11560" y="1772816"/>
            <a:ext cx="6400800" cy="2160240"/>
          </a:xfrm>
        </p:spPr>
        <p:txBody>
          <a:bodyPr/>
          <a:lstStyle/>
          <a:p>
            <a:pPr marL="358775" indent="-358775" algn="l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de-DE" sz="2400" kern="1200" dirty="0" smtClean="0">
                <a:latin typeface="Arial" charset="0"/>
              </a:rPr>
              <a:t>Die </a:t>
            </a:r>
            <a:r>
              <a:rPr lang="de-DE" sz="2400" kern="1200" dirty="0" err="1" smtClean="0">
                <a:latin typeface="Arial" charset="0"/>
              </a:rPr>
              <a:t>Kirchenfonde</a:t>
            </a:r>
            <a:r>
              <a:rPr lang="de-DE" sz="2400" kern="1200" dirty="0" smtClean="0">
                <a:latin typeface="Arial" charset="0"/>
              </a:rPr>
              <a:t> wurden nicht fusioniert. </a:t>
            </a:r>
          </a:p>
          <a:p>
            <a:pPr marL="358775" indent="-358775" algn="l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de-DE" sz="2400" kern="1200" dirty="0" smtClean="0">
                <a:latin typeface="Arial" charset="0"/>
              </a:rPr>
              <a:t>Sie sind rechnerisch mit der neuen Kirchengemeinde vereinigt.  </a:t>
            </a:r>
          </a:p>
          <a:p>
            <a:pPr marL="358775" indent="-358775" algn="l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de-DE" sz="2400" kern="1200" dirty="0" smtClean="0">
                <a:latin typeface="Arial" charset="0"/>
              </a:rPr>
              <a:t>Ein möglicher  Erlös aus dem Verkauf von Kirchenfondsvermögen steht allein diesem zu und ist stiftungsgemäß zu verwenden. Das Grundvermögen ist dauerhaft zu erhalten. </a:t>
            </a:r>
          </a:p>
          <a:p>
            <a:pPr marL="358775" indent="-358775" algn="l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de-DE" sz="2400" kern="1200" dirty="0" smtClean="0">
                <a:latin typeface="Arial" charset="0"/>
              </a:rPr>
              <a:t>Dort, wo ein Kirchenfond aufgelöst wird (z.B. durch Wegfall der Kirche, für deren Zweck er errichtet worden ist), fällt sein Vermögen an die neue Kirchengemeinde, welche Universalrechtsnachfolgerin des aufgelösten Kirchenfonds ist.</a:t>
            </a:r>
            <a:r>
              <a:rPr lang="de-DE" sz="2400" dirty="0" smtClean="0">
                <a:latin typeface="Arial" charset="0"/>
              </a:rPr>
              <a:t> </a:t>
            </a:r>
          </a:p>
          <a:p>
            <a:pPr marL="265113" indent="-265113" algn="l"/>
            <a:endParaRPr lang="de-DE" sz="2400" dirty="0" smtClean="0">
              <a:latin typeface="Arial" charset="0"/>
            </a:endParaRPr>
          </a:p>
          <a:p>
            <a:pPr marL="265113" indent="-265113" algn="l"/>
            <a:endParaRPr lang="de-DE" sz="1900" dirty="0" smtClean="0">
              <a:latin typeface="Arial" charset="0"/>
            </a:endParaRPr>
          </a:p>
        </p:txBody>
      </p:sp>
      <p:pic>
        <p:nvPicPr>
          <p:cNvPr id="50180" name="Picture 2" descr="D:\Buero\bandaro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2400"/>
            <a:ext cx="5334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1" name="Line 3"/>
          <p:cNvSpPr>
            <a:spLocks noChangeShapeType="1"/>
          </p:cNvSpPr>
          <p:nvPr/>
        </p:nvSpPr>
        <p:spPr bwMode="auto">
          <a:xfrm>
            <a:off x="900113" y="638175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0182" name="Line 3"/>
          <p:cNvSpPr>
            <a:spLocks noChangeShapeType="1"/>
          </p:cNvSpPr>
          <p:nvPr/>
        </p:nvSpPr>
        <p:spPr bwMode="auto">
          <a:xfrm>
            <a:off x="900113" y="1196752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143000" y="1268761"/>
            <a:ext cx="7543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de-DE" sz="2400" b="1" u="sng" dirty="0" smtClean="0">
                <a:solidFill>
                  <a:schemeClr val="tx1"/>
                </a:solidFill>
                <a:cs typeface="Times New Roman" pitchFamily="18" charset="0"/>
              </a:rPr>
              <a:t>Auswirkungen der Fusion auf das Vermögen</a:t>
            </a:r>
            <a:br>
              <a:rPr lang="de-DE" sz="2400" b="1" u="sng" dirty="0" smtClean="0">
                <a:solidFill>
                  <a:schemeClr val="tx1"/>
                </a:solidFill>
                <a:cs typeface="Times New Roman" pitchFamily="18" charset="0"/>
              </a:rPr>
            </a:br>
            <a:endParaRPr lang="de-DE" sz="2400" b="1" u="sng" dirty="0" smtClean="0">
              <a:solidFill>
                <a:schemeClr val="tx1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:\Buero\bandaro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2400"/>
            <a:ext cx="5334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Line 3"/>
          <p:cNvSpPr>
            <a:spLocks noChangeShapeType="1"/>
          </p:cNvSpPr>
          <p:nvPr/>
        </p:nvSpPr>
        <p:spPr bwMode="auto">
          <a:xfrm>
            <a:off x="914400" y="12192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3316" name="Line 6"/>
          <p:cNvSpPr>
            <a:spLocks noChangeShapeType="1"/>
          </p:cNvSpPr>
          <p:nvPr/>
        </p:nvSpPr>
        <p:spPr bwMode="auto">
          <a:xfrm>
            <a:off x="914400" y="64008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3317" name="Text Box 9"/>
          <p:cNvSpPr txBox="1">
            <a:spLocks noChangeArrowheads="1"/>
          </p:cNvSpPr>
          <p:nvPr/>
        </p:nvSpPr>
        <p:spPr bwMode="auto">
          <a:xfrm>
            <a:off x="1524000" y="1280646"/>
            <a:ext cx="67818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3200" b="1" u="sng" dirty="0">
                <a:solidFill>
                  <a:schemeClr val="tx1"/>
                </a:solidFill>
                <a:cs typeface="Times New Roman" pitchFamily="18" charset="0"/>
              </a:rPr>
              <a:t>Die Organe </a:t>
            </a:r>
            <a:r>
              <a:rPr lang="de-DE" sz="3200" b="1" u="sng" dirty="0" smtClean="0">
                <a:solidFill>
                  <a:schemeClr val="tx1"/>
                </a:solidFill>
                <a:cs typeface="Times New Roman" pitchFamily="18" charset="0"/>
              </a:rPr>
              <a:t>der örtlichen Vermögensverwaltung (§6 KVO III) </a:t>
            </a:r>
            <a:endParaRPr lang="de-DE" sz="3200" b="1" u="sng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13319" name="Text Box 12"/>
          <p:cNvSpPr txBox="1">
            <a:spLocks noChangeArrowheads="1"/>
          </p:cNvSpPr>
          <p:nvPr/>
        </p:nvSpPr>
        <p:spPr bwMode="auto">
          <a:xfrm>
            <a:off x="1347936" y="2855838"/>
            <a:ext cx="6248400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8775" indent="-358775" algn="l">
              <a:spcAft>
                <a:spcPts val="600"/>
              </a:spcAft>
              <a:buFont typeface="Wingdings" pitchFamily="2" charset="2"/>
              <a:buChar char="v"/>
            </a:pPr>
            <a:r>
              <a:rPr lang="de-DE" sz="3200" dirty="0" smtClean="0">
                <a:solidFill>
                  <a:schemeClr val="tx1"/>
                </a:solidFill>
              </a:rPr>
              <a:t>der Pfarrgemeinderat</a:t>
            </a:r>
            <a:endParaRPr lang="de-DE" sz="3200" dirty="0">
              <a:solidFill>
                <a:schemeClr val="tx1"/>
              </a:solidFill>
            </a:endParaRPr>
          </a:p>
          <a:p>
            <a:pPr marL="358775" indent="-358775" algn="l">
              <a:spcAft>
                <a:spcPts val="600"/>
              </a:spcAft>
              <a:buFont typeface="Wingdings" pitchFamily="2" charset="2"/>
              <a:buChar char="v"/>
            </a:pPr>
            <a:r>
              <a:rPr lang="de-DE" sz="3200" dirty="0" smtClean="0">
                <a:solidFill>
                  <a:schemeClr val="tx1"/>
                </a:solidFill>
              </a:rPr>
              <a:t>der </a:t>
            </a:r>
            <a:r>
              <a:rPr lang="de-DE" sz="3200" dirty="0">
                <a:solidFill>
                  <a:schemeClr val="tx1"/>
                </a:solidFill>
              </a:rPr>
              <a:t>Stiftungsrat </a:t>
            </a:r>
          </a:p>
          <a:p>
            <a:pPr marL="358775" indent="-358775" algn="l">
              <a:spcAft>
                <a:spcPts val="600"/>
              </a:spcAft>
              <a:buFont typeface="Wingdings" pitchFamily="2" charset="2"/>
              <a:buChar char="v"/>
            </a:pPr>
            <a:r>
              <a:rPr lang="de-DE" sz="3200" dirty="0" smtClean="0">
                <a:solidFill>
                  <a:schemeClr val="tx1"/>
                </a:solidFill>
              </a:rPr>
              <a:t>der </a:t>
            </a:r>
            <a:r>
              <a:rPr lang="de-DE" sz="3200" dirty="0">
                <a:solidFill>
                  <a:schemeClr val="tx1"/>
                </a:solidFill>
              </a:rPr>
              <a:t>Pfarrer als Vorsitzender des Stiftungsrats 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800" b="0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800" b="0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2490</Words>
  <Application>Microsoft Office PowerPoint</Application>
  <PresentationFormat>Bildschirmpräsentation (4:3)</PresentationFormat>
  <Paragraphs>279</Paragraphs>
  <Slides>30</Slides>
  <Notes>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4</vt:i4>
      </vt:variant>
      <vt:variant>
        <vt:lpstr>Folientitel</vt:lpstr>
      </vt:variant>
      <vt:variant>
        <vt:i4>30</vt:i4>
      </vt:variant>
    </vt:vector>
  </HeadingPairs>
  <TitlesOfParts>
    <vt:vector size="38" baseType="lpstr">
      <vt:lpstr>Arial</vt:lpstr>
      <vt:lpstr>Calibri</vt:lpstr>
      <vt:lpstr>Times New Roman</vt:lpstr>
      <vt:lpstr>Wingdings</vt:lpstr>
      <vt:lpstr>Standarddesign</vt:lpstr>
      <vt:lpstr>1_Benutzerdefiniertes Design</vt:lpstr>
      <vt:lpstr>2_Benutzerdefiniertes Design</vt:lpstr>
      <vt:lpstr>Benutzerdefiniertes 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Franz Zuber</dc:creator>
  <cp:lastModifiedBy>Muth Klaus</cp:lastModifiedBy>
  <cp:revision>251</cp:revision>
  <cp:lastPrinted>2018-08-31T14:22:18Z</cp:lastPrinted>
  <dcterms:created xsi:type="dcterms:W3CDTF">2006-01-27T11:16:53Z</dcterms:created>
  <dcterms:modified xsi:type="dcterms:W3CDTF">2020-10-16T05:51:40Z</dcterms:modified>
</cp:coreProperties>
</file>